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x="18288000" cy="10287000"/>
  <p:notesSz cx="6858000" cy="9144000"/>
  <p:embeddedFontLst>
    <p:embeddedFont>
      <p:font typeface="Open Sauce Bold" charset="1" panose="00000800000000000000"/>
      <p:regular r:id="rId53"/>
    </p:embeddedFont>
    <p:embeddedFont>
      <p:font typeface="Prata" charset="1" panose="00000500000000000000"/>
      <p:regular r:id="rId54"/>
    </p:embeddedFont>
    <p:embeddedFont>
      <p:font typeface="Arimo" charset="1" panose="020B0604020202020204"/>
      <p:regular r:id="rId55"/>
    </p:embeddedFont>
    <p:embeddedFont>
      <p:font typeface="Canva Sans Bold" charset="1" panose="020B0803030501040103"/>
      <p:regular r:id="rId56"/>
    </p:embeddedFont>
    <p:embeddedFont>
      <p:font typeface="Raleway" charset="1" panose="020B0503030101060003"/>
      <p:regular r:id="rId57"/>
    </p:embeddedFont>
    <p:embeddedFont>
      <p:font typeface="Canva Sans Medium" charset="1" panose="020B0603030501040103"/>
      <p:regular r:id="rId58"/>
    </p:embeddedFont>
    <p:embeddedFont>
      <p:font typeface="Canva Sans" charset="1" panose="020B0503030501040103"/>
      <p:regular r:id="rId59"/>
    </p:embeddedFont>
    <p:embeddedFont>
      <p:font typeface="Radley" charset="1" panose="00000500000000000000"/>
      <p:regular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slides/slide1.xml" Type="http://schemas.openxmlformats.org/officeDocument/2006/relationships/slide"/><Relationship Id="rId60" Target="fonts/font60.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ADDCA"/>
        </a:solidFill>
      </p:bgPr>
    </p:bg>
    <p:spTree>
      <p:nvGrpSpPr>
        <p:cNvPr id="1" name=""/>
        <p:cNvGrpSpPr/>
        <p:nvPr/>
      </p:nvGrpSpPr>
      <p:grpSpPr>
        <a:xfrm>
          <a:off x="0" y="0"/>
          <a:ext cx="0" cy="0"/>
          <a:chOff x="0" y="0"/>
          <a:chExt cx="0" cy="0"/>
        </a:xfrm>
      </p:grpSpPr>
      <p:sp>
        <p:nvSpPr>
          <p:cNvPr name="AutoShape 2" id="2"/>
          <p:cNvSpPr/>
          <p:nvPr/>
        </p:nvSpPr>
        <p:spPr>
          <a:xfrm>
            <a:off x="1529375" y="8515642"/>
            <a:ext cx="17690400" cy="42685"/>
          </a:xfrm>
          <a:prstGeom prst="line">
            <a:avLst/>
          </a:prstGeom>
          <a:ln cap="flat" w="38100">
            <a:solidFill>
              <a:srgbClr val="9B6543"/>
            </a:solidFill>
            <a:prstDash val="solid"/>
            <a:headEnd type="none" len="sm" w="sm"/>
            <a:tailEnd type="none" len="sm" w="sm"/>
          </a:ln>
        </p:spPr>
      </p:sp>
      <p:sp>
        <p:nvSpPr>
          <p:cNvPr name="AutoShape 3" id="3"/>
          <p:cNvSpPr/>
          <p:nvPr/>
        </p:nvSpPr>
        <p:spPr>
          <a:xfrm flipV="true">
            <a:off x="16313553" y="-5218787"/>
            <a:ext cx="0" cy="17120890"/>
          </a:xfrm>
          <a:prstGeom prst="line">
            <a:avLst/>
          </a:prstGeom>
          <a:ln cap="flat" w="38100">
            <a:solidFill>
              <a:srgbClr val="9B6543"/>
            </a:solidFill>
            <a:prstDash val="solid"/>
            <a:headEnd type="none" len="sm" w="sm"/>
            <a:tailEnd type="none" len="sm" w="sm"/>
          </a:ln>
        </p:spPr>
      </p:sp>
      <p:sp>
        <p:nvSpPr>
          <p:cNvPr name="Freeform 4" id="4"/>
          <p:cNvSpPr/>
          <p:nvPr/>
        </p:nvSpPr>
        <p:spPr>
          <a:xfrm flipH="false" flipV="false" rot="0">
            <a:off x="15668905" y="538895"/>
            <a:ext cx="1251197" cy="1251197"/>
          </a:xfrm>
          <a:custGeom>
            <a:avLst/>
            <a:gdLst/>
            <a:ahLst/>
            <a:cxnLst/>
            <a:rect r="r" b="b" t="t" l="l"/>
            <a:pathLst>
              <a:path h="1251197" w="1251197">
                <a:moveTo>
                  <a:pt x="0" y="0"/>
                </a:moveTo>
                <a:lnTo>
                  <a:pt x="1251197" y="0"/>
                </a:lnTo>
                <a:lnTo>
                  <a:pt x="1251197" y="1251197"/>
                </a:lnTo>
                <a:lnTo>
                  <a:pt x="0" y="12511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529375" y="3169620"/>
            <a:ext cx="14010079" cy="2839085"/>
          </a:xfrm>
          <a:prstGeom prst="rect">
            <a:avLst/>
          </a:prstGeom>
        </p:spPr>
        <p:txBody>
          <a:bodyPr anchor="t" rtlCol="false" tIns="0" lIns="0" bIns="0" rIns="0">
            <a:spAutoFit/>
          </a:bodyPr>
          <a:lstStyle/>
          <a:p>
            <a:pPr algn="ctr">
              <a:lnSpc>
                <a:spcPts val="7419"/>
              </a:lnSpc>
            </a:pPr>
            <a:r>
              <a:rPr lang="en-US" sz="6999">
                <a:solidFill>
                  <a:srgbClr val="9B6543"/>
                </a:solidFill>
                <a:latin typeface="Open Sauce Bold"/>
              </a:rPr>
              <a:t>ENHANCING</a:t>
            </a:r>
            <a:r>
              <a:rPr lang="en-US" sz="6999">
                <a:solidFill>
                  <a:srgbClr val="9B6543"/>
                </a:solidFill>
                <a:latin typeface="Open Sauce Bold"/>
              </a:rPr>
              <a:t> USER EXPERIENCE BY LEVERAGING WEB SCRAPING</a:t>
            </a:r>
          </a:p>
        </p:txBody>
      </p:sp>
      <p:sp>
        <p:nvSpPr>
          <p:cNvPr name="Freeform 6" id="6"/>
          <p:cNvSpPr/>
          <p:nvPr/>
        </p:nvSpPr>
        <p:spPr>
          <a:xfrm flipH="false" flipV="false" rot="0">
            <a:off x="12841675" y="1383464"/>
            <a:ext cx="1464374" cy="1352549"/>
          </a:xfrm>
          <a:custGeom>
            <a:avLst/>
            <a:gdLst/>
            <a:ahLst/>
            <a:cxnLst/>
            <a:rect r="r" b="b" t="t" l="l"/>
            <a:pathLst>
              <a:path h="1352549" w="1464374">
                <a:moveTo>
                  <a:pt x="0" y="0"/>
                </a:moveTo>
                <a:lnTo>
                  <a:pt x="1464374" y="0"/>
                </a:lnTo>
                <a:lnTo>
                  <a:pt x="1464374" y="1352549"/>
                </a:lnTo>
                <a:lnTo>
                  <a:pt x="0" y="13525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427834" y="-867796"/>
            <a:ext cx="2963187" cy="2657889"/>
          </a:xfrm>
          <a:custGeom>
            <a:avLst/>
            <a:gdLst/>
            <a:ahLst/>
            <a:cxnLst/>
            <a:rect r="r" b="b" t="t" l="l"/>
            <a:pathLst>
              <a:path h="2657889" w="2963187">
                <a:moveTo>
                  <a:pt x="0" y="0"/>
                </a:moveTo>
                <a:lnTo>
                  <a:pt x="2963186" y="0"/>
                </a:lnTo>
                <a:lnTo>
                  <a:pt x="2963186" y="2657888"/>
                </a:lnTo>
                <a:lnTo>
                  <a:pt x="0" y="26578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3092596" y="8577377"/>
            <a:ext cx="3534196" cy="3170067"/>
          </a:xfrm>
          <a:custGeom>
            <a:avLst/>
            <a:gdLst/>
            <a:ahLst/>
            <a:cxnLst/>
            <a:rect r="r" b="b" t="t" l="l"/>
            <a:pathLst>
              <a:path h="3170067" w="3534196">
                <a:moveTo>
                  <a:pt x="0" y="0"/>
                </a:moveTo>
                <a:lnTo>
                  <a:pt x="3534196" y="0"/>
                </a:lnTo>
                <a:lnTo>
                  <a:pt x="3534196" y="3170067"/>
                </a:lnTo>
                <a:lnTo>
                  <a:pt x="0" y="31700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272429" y="6008705"/>
            <a:ext cx="2686038" cy="4545603"/>
          </a:xfrm>
          <a:custGeom>
            <a:avLst/>
            <a:gdLst/>
            <a:ahLst/>
            <a:cxnLst/>
            <a:rect r="r" b="b" t="t" l="l"/>
            <a:pathLst>
              <a:path h="4545603" w="2686038">
                <a:moveTo>
                  <a:pt x="0" y="0"/>
                </a:moveTo>
                <a:lnTo>
                  <a:pt x="2686038" y="0"/>
                </a:lnTo>
                <a:lnTo>
                  <a:pt x="2686038" y="4545603"/>
                </a:lnTo>
                <a:lnTo>
                  <a:pt x="0" y="454560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028700" y="9206520"/>
            <a:ext cx="11450725" cy="490855"/>
          </a:xfrm>
          <a:prstGeom prst="rect">
            <a:avLst/>
          </a:prstGeom>
        </p:spPr>
        <p:txBody>
          <a:bodyPr anchor="t" rtlCol="false" tIns="0" lIns="0" bIns="0" rIns="0">
            <a:spAutoFit/>
          </a:bodyPr>
          <a:lstStyle/>
          <a:p>
            <a:pPr algn="l">
              <a:lnSpc>
                <a:spcPts val="3919"/>
              </a:lnSpc>
            </a:pPr>
            <a:r>
              <a:rPr lang="en-US" sz="2799">
                <a:solidFill>
                  <a:srgbClr val="804F3B"/>
                </a:solidFill>
                <a:latin typeface="Raleway"/>
              </a:rPr>
              <a:t>ENHANCING</a:t>
            </a:r>
            <a:r>
              <a:rPr lang="en-US" sz="2799">
                <a:solidFill>
                  <a:srgbClr val="804F3B"/>
                </a:solidFill>
                <a:latin typeface="Raleway"/>
              </a:rPr>
              <a:t> USER EXPERIENCE BY LEVERAGING WEB SCRAPING</a:t>
            </a:r>
          </a:p>
        </p:txBody>
      </p:sp>
      <p:grpSp>
        <p:nvGrpSpPr>
          <p:cNvPr name="Group 3" id="3"/>
          <p:cNvGrpSpPr/>
          <p:nvPr/>
        </p:nvGrpSpPr>
        <p:grpSpPr>
          <a:xfrm rot="0">
            <a:off x="16875087" y="0"/>
            <a:ext cx="1547216" cy="10287000"/>
            <a:chOff x="0" y="0"/>
            <a:chExt cx="523379" cy="3479800"/>
          </a:xfrm>
        </p:grpSpPr>
        <p:sp>
          <p:nvSpPr>
            <p:cNvPr name="Freeform 4" id="4"/>
            <p:cNvSpPr/>
            <p:nvPr/>
          </p:nvSpPr>
          <p:spPr>
            <a:xfrm flipH="false" flipV="false" rot="0">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TextBox 5" id="5"/>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10</a:t>
            </a:r>
          </a:p>
        </p:txBody>
      </p:sp>
      <p:sp>
        <p:nvSpPr>
          <p:cNvPr name="TextBox 6" id="6"/>
          <p:cNvSpPr txBox="true"/>
          <p:nvPr/>
        </p:nvSpPr>
        <p:spPr>
          <a:xfrm rot="0">
            <a:off x="1028700" y="933450"/>
            <a:ext cx="14519017"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804F3B"/>
                </a:solidFill>
                <a:latin typeface="Canva Sans Bold"/>
              </a:rPr>
              <a:t>TOOLS USED FOR WEBSCRAPING</a:t>
            </a:r>
          </a:p>
        </p:txBody>
      </p:sp>
      <p:sp>
        <p:nvSpPr>
          <p:cNvPr name="TextBox 7" id="7"/>
          <p:cNvSpPr txBox="true"/>
          <p:nvPr/>
        </p:nvSpPr>
        <p:spPr>
          <a:xfrm rot="0">
            <a:off x="710247" y="3361643"/>
            <a:ext cx="16164839" cy="6377352"/>
          </a:xfrm>
          <a:prstGeom prst="rect">
            <a:avLst/>
          </a:prstGeom>
        </p:spPr>
        <p:txBody>
          <a:bodyPr anchor="t" rtlCol="false" tIns="0" lIns="0" bIns="0" rIns="0">
            <a:spAutoFit/>
          </a:bodyPr>
          <a:lstStyle/>
          <a:p>
            <a:pPr algn="l">
              <a:lnSpc>
                <a:spcPts val="3386"/>
              </a:lnSpc>
            </a:pPr>
            <a:r>
              <a:rPr lang="en-US" sz="2418">
                <a:solidFill>
                  <a:srgbClr val="000000"/>
                </a:solidFill>
                <a:latin typeface="Canva Sans"/>
              </a:rPr>
              <a:t>1</a:t>
            </a:r>
            <a:r>
              <a:rPr lang="en-US" sz="2418">
                <a:solidFill>
                  <a:srgbClr val="000000"/>
                </a:solidFill>
                <a:latin typeface="Canva Sans Bold"/>
              </a:rPr>
              <a:t>. Extensive Library Support:</a:t>
            </a:r>
          </a:p>
          <a:p>
            <a:pPr algn="l" marL="522199" indent="-261100" lvl="1">
              <a:lnSpc>
                <a:spcPts val="3386"/>
              </a:lnSpc>
              <a:buFont typeface="Arial"/>
              <a:buChar char="•"/>
            </a:pPr>
            <a:r>
              <a:rPr lang="en-US" sz="2418">
                <a:solidFill>
                  <a:srgbClr val="000000"/>
                </a:solidFill>
                <a:latin typeface="Canva Sans"/>
              </a:rPr>
              <a:t>Python offers a vast array of libraries tailored for web scraping tasks.</a:t>
            </a:r>
          </a:p>
          <a:p>
            <a:pPr algn="l" marL="522199" indent="-261100" lvl="1">
              <a:lnSpc>
                <a:spcPts val="3386"/>
              </a:lnSpc>
              <a:buFont typeface="Arial"/>
              <a:buChar char="•"/>
            </a:pPr>
            <a:r>
              <a:rPr lang="en-US" sz="2418">
                <a:solidFill>
                  <a:srgbClr val="000000"/>
                </a:solidFill>
                <a:latin typeface="Canva Sans"/>
              </a:rPr>
              <a:t>Libraries like BeautifulSoup and Scrapy simplify tasks such as HTML parsing and HTTP requests.</a:t>
            </a:r>
          </a:p>
          <a:p>
            <a:pPr algn="l">
              <a:lnSpc>
                <a:spcPts val="3386"/>
              </a:lnSpc>
            </a:pPr>
            <a:r>
              <a:rPr lang="en-US" sz="2418">
                <a:solidFill>
                  <a:srgbClr val="000000"/>
                </a:solidFill>
                <a:latin typeface="Canva Sans"/>
              </a:rPr>
              <a:t>2. </a:t>
            </a:r>
            <a:r>
              <a:rPr lang="en-US" sz="2418">
                <a:solidFill>
                  <a:srgbClr val="000000"/>
                </a:solidFill>
                <a:latin typeface="Canva Sans Bold"/>
              </a:rPr>
              <a:t>Ease of Use:</a:t>
            </a:r>
          </a:p>
          <a:p>
            <a:pPr algn="l" marL="522199" indent="-261100" lvl="1">
              <a:lnSpc>
                <a:spcPts val="3386"/>
              </a:lnSpc>
              <a:buFont typeface="Arial"/>
              <a:buChar char="•"/>
            </a:pPr>
            <a:r>
              <a:rPr lang="en-US" sz="2418">
                <a:solidFill>
                  <a:srgbClr val="000000"/>
                </a:solidFill>
                <a:latin typeface="Canva Sans"/>
              </a:rPr>
              <a:t>Python's simple syntax and high-level abstractions make it accessible to developers of all skill levels.</a:t>
            </a:r>
          </a:p>
          <a:p>
            <a:pPr algn="l" marL="522199" indent="-261100" lvl="1">
              <a:lnSpc>
                <a:spcPts val="3386"/>
              </a:lnSpc>
              <a:buFont typeface="Arial"/>
              <a:buChar char="•"/>
            </a:pPr>
            <a:r>
              <a:rPr lang="en-US" sz="2418">
                <a:solidFill>
                  <a:srgbClr val="000000"/>
                </a:solidFill>
                <a:latin typeface="Canva Sans"/>
              </a:rPr>
              <a:t>Its readability and expressiveness enhance productivity in web scraping projects.</a:t>
            </a:r>
          </a:p>
          <a:p>
            <a:pPr algn="l">
              <a:lnSpc>
                <a:spcPts val="3386"/>
              </a:lnSpc>
            </a:pPr>
            <a:r>
              <a:rPr lang="en-US" sz="2418">
                <a:solidFill>
                  <a:srgbClr val="000000"/>
                </a:solidFill>
                <a:latin typeface="Canva Sans"/>
              </a:rPr>
              <a:t>3. </a:t>
            </a:r>
            <a:r>
              <a:rPr lang="en-US" sz="2418">
                <a:solidFill>
                  <a:srgbClr val="000000"/>
                </a:solidFill>
                <a:latin typeface="Canva Sans Bold"/>
              </a:rPr>
              <a:t>Scalability and Performance:</a:t>
            </a:r>
          </a:p>
          <a:p>
            <a:pPr algn="l" marL="522199" indent="-261100" lvl="1">
              <a:lnSpc>
                <a:spcPts val="3386"/>
              </a:lnSpc>
              <a:buFont typeface="Arial"/>
              <a:buChar char="•"/>
            </a:pPr>
            <a:r>
              <a:rPr lang="en-US" sz="2418">
                <a:solidFill>
                  <a:srgbClr val="000000"/>
                </a:solidFill>
                <a:latin typeface="Canva Sans"/>
              </a:rPr>
              <a:t>Python supports projects of varying complexities, from simple scripts to large-scale data extraction pipelines.</a:t>
            </a:r>
          </a:p>
          <a:p>
            <a:pPr algn="l" marL="522199" indent="-261100" lvl="1">
              <a:lnSpc>
                <a:spcPts val="3386"/>
              </a:lnSpc>
              <a:buFont typeface="Arial"/>
              <a:buChar char="•"/>
            </a:pPr>
            <a:r>
              <a:rPr lang="en-US" sz="2418">
                <a:solidFill>
                  <a:srgbClr val="000000"/>
                </a:solidFill>
                <a:latin typeface="Canva Sans"/>
              </a:rPr>
              <a:t>Integration with performance-enhancing libraries like Cython ensures efficient handling of large datasets.</a:t>
            </a:r>
          </a:p>
          <a:p>
            <a:pPr algn="l">
              <a:lnSpc>
                <a:spcPts val="3386"/>
              </a:lnSpc>
            </a:pPr>
            <a:r>
              <a:rPr lang="en-US" sz="2418">
                <a:solidFill>
                  <a:srgbClr val="000000"/>
                </a:solidFill>
                <a:latin typeface="Canva Sans"/>
              </a:rPr>
              <a:t>4. </a:t>
            </a:r>
            <a:r>
              <a:rPr lang="en-US" sz="2418">
                <a:solidFill>
                  <a:srgbClr val="000000"/>
                </a:solidFill>
                <a:latin typeface="Canva Sans Bold"/>
              </a:rPr>
              <a:t>Export Flexibility:</a:t>
            </a:r>
          </a:p>
          <a:p>
            <a:pPr algn="l" marL="522199" indent="-261100" lvl="1">
              <a:lnSpc>
                <a:spcPts val="3386"/>
              </a:lnSpc>
              <a:buFont typeface="Arial"/>
              <a:buChar char="•"/>
            </a:pPr>
            <a:r>
              <a:rPr lang="en-US" sz="2418">
                <a:solidFill>
                  <a:srgbClr val="000000"/>
                </a:solidFill>
                <a:latin typeface="Canva Sans"/>
              </a:rPr>
              <a:t>Python enables easy exporting of scraped data to popular formats like CSV, JSON, and Excel.</a:t>
            </a:r>
          </a:p>
          <a:p>
            <a:pPr algn="l" marL="522199" indent="-261100" lvl="1">
              <a:lnSpc>
                <a:spcPts val="3386"/>
              </a:lnSpc>
              <a:buFont typeface="Arial"/>
              <a:buChar char="•"/>
            </a:pPr>
            <a:r>
              <a:rPr lang="en-US" sz="2418">
                <a:solidFill>
                  <a:srgbClr val="000000"/>
                </a:solidFill>
                <a:latin typeface="Canva Sans"/>
              </a:rPr>
              <a:t>This versatility facilitates seamless integration with other systems and diverse data processing workflows.</a:t>
            </a:r>
          </a:p>
          <a:p>
            <a:pPr algn="l">
              <a:lnSpc>
                <a:spcPts val="7141"/>
              </a:lnSpc>
              <a:spcBef>
                <a:spcPct val="0"/>
              </a:spcBef>
            </a:pPr>
          </a:p>
        </p:txBody>
      </p:sp>
      <p:sp>
        <p:nvSpPr>
          <p:cNvPr name="TextBox 8" id="8"/>
          <p:cNvSpPr txBox="true"/>
          <p:nvPr/>
        </p:nvSpPr>
        <p:spPr>
          <a:xfrm rot="0">
            <a:off x="710247" y="1913680"/>
            <a:ext cx="4736005" cy="887095"/>
          </a:xfrm>
          <a:prstGeom prst="rect">
            <a:avLst/>
          </a:prstGeom>
        </p:spPr>
        <p:txBody>
          <a:bodyPr anchor="t" rtlCol="false" tIns="0" lIns="0" bIns="0" rIns="0">
            <a:spAutoFit/>
          </a:bodyPr>
          <a:lstStyle/>
          <a:p>
            <a:pPr algn="l">
              <a:lnSpc>
                <a:spcPts val="7279"/>
              </a:lnSpc>
            </a:pPr>
            <a:r>
              <a:rPr lang="en-US" sz="5199">
                <a:solidFill>
                  <a:srgbClr val="804F3B"/>
                </a:solidFill>
                <a:latin typeface="Canva Sans Bold"/>
              </a:rPr>
              <a:t>PYTHON</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028700" y="9206520"/>
            <a:ext cx="11450725" cy="490855"/>
          </a:xfrm>
          <a:prstGeom prst="rect">
            <a:avLst/>
          </a:prstGeom>
        </p:spPr>
        <p:txBody>
          <a:bodyPr anchor="t" rtlCol="false" tIns="0" lIns="0" bIns="0" rIns="0">
            <a:spAutoFit/>
          </a:bodyPr>
          <a:lstStyle/>
          <a:p>
            <a:pPr algn="l">
              <a:lnSpc>
                <a:spcPts val="3919"/>
              </a:lnSpc>
            </a:pPr>
            <a:r>
              <a:rPr lang="en-US" sz="2799">
                <a:solidFill>
                  <a:srgbClr val="804F3B"/>
                </a:solidFill>
                <a:latin typeface="Raleway"/>
              </a:rPr>
              <a:t>ENHANCING</a:t>
            </a:r>
            <a:r>
              <a:rPr lang="en-US" sz="2799">
                <a:solidFill>
                  <a:srgbClr val="804F3B"/>
                </a:solidFill>
                <a:latin typeface="Raleway"/>
              </a:rPr>
              <a:t> USER EXPERIENCE BY LEVERAGING WEB SCRAPING</a:t>
            </a:r>
          </a:p>
        </p:txBody>
      </p:sp>
      <p:grpSp>
        <p:nvGrpSpPr>
          <p:cNvPr name="Group 3" id="3"/>
          <p:cNvGrpSpPr/>
          <p:nvPr/>
        </p:nvGrpSpPr>
        <p:grpSpPr>
          <a:xfrm rot="0">
            <a:off x="16875087" y="0"/>
            <a:ext cx="1547216" cy="10287000"/>
            <a:chOff x="0" y="0"/>
            <a:chExt cx="523379" cy="3479800"/>
          </a:xfrm>
        </p:grpSpPr>
        <p:sp>
          <p:nvSpPr>
            <p:cNvPr name="Freeform 4" id="4"/>
            <p:cNvSpPr/>
            <p:nvPr/>
          </p:nvSpPr>
          <p:spPr>
            <a:xfrm flipH="false" flipV="false" rot="0">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TextBox 5" id="5"/>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11</a:t>
            </a:r>
          </a:p>
        </p:txBody>
      </p:sp>
      <p:sp>
        <p:nvSpPr>
          <p:cNvPr name="TextBox 6" id="6"/>
          <p:cNvSpPr txBox="true"/>
          <p:nvPr/>
        </p:nvSpPr>
        <p:spPr>
          <a:xfrm rot="0">
            <a:off x="1028700" y="933450"/>
            <a:ext cx="14519017"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804F3B"/>
                </a:solidFill>
                <a:latin typeface="Canva Sans Bold"/>
              </a:rPr>
              <a:t>FRONT END  TECHNOLOGIES</a:t>
            </a:r>
          </a:p>
        </p:txBody>
      </p:sp>
      <p:sp>
        <p:nvSpPr>
          <p:cNvPr name="TextBox 7" id="7"/>
          <p:cNvSpPr txBox="true"/>
          <p:nvPr/>
        </p:nvSpPr>
        <p:spPr>
          <a:xfrm rot="0">
            <a:off x="1028700" y="2221865"/>
            <a:ext cx="13774710" cy="7036435"/>
          </a:xfrm>
          <a:prstGeom prst="rect">
            <a:avLst/>
          </a:prstGeom>
        </p:spPr>
        <p:txBody>
          <a:bodyPr anchor="t" rtlCol="false" tIns="0" lIns="0" bIns="0" rIns="0">
            <a:spAutoFit/>
          </a:bodyPr>
          <a:lstStyle/>
          <a:p>
            <a:pPr algn="l" marL="669291" indent="-334646" lvl="1">
              <a:lnSpc>
                <a:spcPts val="4340"/>
              </a:lnSpc>
              <a:buAutoNum type="arabicPeriod" startAt="1"/>
            </a:pPr>
            <a:r>
              <a:rPr lang="en-US" sz="3100">
                <a:solidFill>
                  <a:srgbClr val="804F3B"/>
                </a:solidFill>
                <a:latin typeface="Canva Sans Bold"/>
              </a:rPr>
              <a:t>HTML (Hypertext Markup Language)</a:t>
            </a:r>
            <a:r>
              <a:rPr lang="en-US" sz="3100">
                <a:solidFill>
                  <a:srgbClr val="000000"/>
                </a:solidFill>
                <a:latin typeface="Canva Sans"/>
              </a:rPr>
              <a:t>:</a:t>
            </a:r>
          </a:p>
          <a:p>
            <a:pPr algn="l" marL="1338582" indent="-446194" lvl="2">
              <a:lnSpc>
                <a:spcPts val="4340"/>
              </a:lnSpc>
              <a:buFont typeface="Arial"/>
              <a:buChar char="⚬"/>
            </a:pPr>
            <a:r>
              <a:rPr lang="en-US" sz="3100">
                <a:solidFill>
                  <a:srgbClr val="000000"/>
                </a:solidFill>
                <a:latin typeface="Canva Sans"/>
              </a:rPr>
              <a:t>Provides the structure and content of web pages.</a:t>
            </a:r>
          </a:p>
          <a:p>
            <a:pPr algn="l" marL="1338582" indent="-446194" lvl="2">
              <a:lnSpc>
                <a:spcPts val="4340"/>
              </a:lnSpc>
              <a:buFont typeface="Arial"/>
              <a:buChar char="⚬"/>
            </a:pPr>
            <a:r>
              <a:rPr lang="en-US" sz="3100">
                <a:solidFill>
                  <a:srgbClr val="000000"/>
                </a:solidFill>
                <a:latin typeface="Canva Sans"/>
              </a:rPr>
              <a:t>Defines the elements and layout of the webpage.</a:t>
            </a:r>
          </a:p>
          <a:p>
            <a:pPr algn="l" marL="669291" indent="-334646" lvl="1">
              <a:lnSpc>
                <a:spcPts val="4340"/>
              </a:lnSpc>
              <a:buAutoNum type="arabicPeriod" startAt="1"/>
            </a:pPr>
            <a:r>
              <a:rPr lang="en-US" sz="3100">
                <a:solidFill>
                  <a:srgbClr val="804F3B"/>
                </a:solidFill>
                <a:latin typeface="Canva Sans Bold"/>
              </a:rPr>
              <a:t>CSS (Cascading Style Sheets):</a:t>
            </a:r>
          </a:p>
          <a:p>
            <a:pPr algn="l" marL="1338582" indent="-446194" lvl="2">
              <a:lnSpc>
                <a:spcPts val="4340"/>
              </a:lnSpc>
              <a:buFont typeface="Arial"/>
              <a:buChar char="⚬"/>
            </a:pPr>
            <a:r>
              <a:rPr lang="en-US" sz="3100">
                <a:solidFill>
                  <a:srgbClr val="000000"/>
                </a:solidFill>
                <a:latin typeface="Canva Sans"/>
              </a:rPr>
              <a:t>Styles the HTML elements, controlling their appearance and layout.</a:t>
            </a:r>
          </a:p>
          <a:p>
            <a:pPr algn="l" marL="1338582" indent="-446194" lvl="2">
              <a:lnSpc>
                <a:spcPts val="4340"/>
              </a:lnSpc>
              <a:buFont typeface="Arial"/>
              <a:buChar char="⚬"/>
            </a:pPr>
            <a:r>
              <a:rPr lang="en-US" sz="3100">
                <a:solidFill>
                  <a:srgbClr val="000000"/>
                </a:solidFill>
                <a:latin typeface="Canva Sans"/>
              </a:rPr>
              <a:t>Defines the visual presentation of the webpage, including colors, fonts, and spacing.</a:t>
            </a:r>
          </a:p>
          <a:p>
            <a:pPr algn="l" marL="669291" indent="-334646" lvl="1">
              <a:lnSpc>
                <a:spcPts val="4340"/>
              </a:lnSpc>
              <a:buAutoNum type="arabicPeriod" startAt="1"/>
            </a:pPr>
            <a:r>
              <a:rPr lang="en-US" sz="3100">
                <a:solidFill>
                  <a:srgbClr val="804F3B"/>
                </a:solidFill>
                <a:latin typeface="Canva Sans Bold"/>
              </a:rPr>
              <a:t>JavaScript:</a:t>
            </a:r>
          </a:p>
          <a:p>
            <a:pPr algn="l" marL="1338582" indent="-446194" lvl="2">
              <a:lnSpc>
                <a:spcPts val="4340"/>
              </a:lnSpc>
              <a:buFont typeface="Arial"/>
              <a:buChar char="⚬"/>
            </a:pPr>
            <a:r>
              <a:rPr lang="en-US" sz="3100">
                <a:solidFill>
                  <a:srgbClr val="000000"/>
                </a:solidFill>
                <a:latin typeface="Canva Sans"/>
              </a:rPr>
              <a:t>Adds interactivity and dynamic behavior to the webpage.</a:t>
            </a:r>
          </a:p>
          <a:p>
            <a:pPr algn="l" marL="1338582" indent="-446194" lvl="2">
              <a:lnSpc>
                <a:spcPts val="4340"/>
              </a:lnSpc>
              <a:buFont typeface="Arial"/>
              <a:buChar char="⚬"/>
            </a:pPr>
            <a:r>
              <a:rPr lang="en-US" sz="3100">
                <a:solidFill>
                  <a:srgbClr val="000000"/>
                </a:solidFill>
                <a:latin typeface="Canva Sans"/>
              </a:rPr>
              <a:t>Enables client-side scripting, allowing for features like form validation, animations, and DOM manipulation.</a:t>
            </a:r>
          </a:p>
          <a:p>
            <a:pPr algn="l" marL="0" indent="0" lvl="0">
              <a:lnSpc>
                <a:spcPts val="4340"/>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028700" y="9206520"/>
            <a:ext cx="11450725" cy="490855"/>
          </a:xfrm>
          <a:prstGeom prst="rect">
            <a:avLst/>
          </a:prstGeom>
        </p:spPr>
        <p:txBody>
          <a:bodyPr anchor="t" rtlCol="false" tIns="0" lIns="0" bIns="0" rIns="0">
            <a:spAutoFit/>
          </a:bodyPr>
          <a:lstStyle/>
          <a:p>
            <a:pPr algn="l">
              <a:lnSpc>
                <a:spcPts val="3919"/>
              </a:lnSpc>
            </a:pPr>
            <a:r>
              <a:rPr lang="en-US" sz="2799">
                <a:solidFill>
                  <a:srgbClr val="804F3B"/>
                </a:solidFill>
                <a:latin typeface="Raleway"/>
              </a:rPr>
              <a:t>ENHANCING</a:t>
            </a:r>
            <a:r>
              <a:rPr lang="en-US" sz="2799">
                <a:solidFill>
                  <a:srgbClr val="804F3B"/>
                </a:solidFill>
                <a:latin typeface="Raleway"/>
              </a:rPr>
              <a:t> USER EXPERIENCE BY LEVERAGING WEB SCRAPING</a:t>
            </a:r>
          </a:p>
        </p:txBody>
      </p:sp>
      <p:grpSp>
        <p:nvGrpSpPr>
          <p:cNvPr name="Group 3" id="3"/>
          <p:cNvGrpSpPr/>
          <p:nvPr/>
        </p:nvGrpSpPr>
        <p:grpSpPr>
          <a:xfrm rot="0">
            <a:off x="16875087" y="0"/>
            <a:ext cx="1547216" cy="10287000"/>
            <a:chOff x="0" y="0"/>
            <a:chExt cx="523379" cy="3479800"/>
          </a:xfrm>
        </p:grpSpPr>
        <p:sp>
          <p:nvSpPr>
            <p:cNvPr name="Freeform 4" id="4"/>
            <p:cNvSpPr/>
            <p:nvPr/>
          </p:nvSpPr>
          <p:spPr>
            <a:xfrm flipH="false" flipV="false" rot="0">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TextBox 5" id="5"/>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12</a:t>
            </a:r>
          </a:p>
        </p:txBody>
      </p:sp>
      <p:sp>
        <p:nvSpPr>
          <p:cNvPr name="TextBox 6" id="6"/>
          <p:cNvSpPr txBox="true"/>
          <p:nvPr/>
        </p:nvSpPr>
        <p:spPr>
          <a:xfrm rot="0">
            <a:off x="446009" y="537527"/>
            <a:ext cx="16230600" cy="887095"/>
          </a:xfrm>
          <a:prstGeom prst="rect">
            <a:avLst/>
          </a:prstGeom>
        </p:spPr>
        <p:txBody>
          <a:bodyPr anchor="t" rtlCol="false" tIns="0" lIns="0" bIns="0" rIns="0">
            <a:spAutoFit/>
          </a:bodyPr>
          <a:lstStyle/>
          <a:p>
            <a:pPr algn="l" marL="0" indent="0" lvl="0">
              <a:lnSpc>
                <a:spcPts val="7279"/>
              </a:lnSpc>
              <a:spcBef>
                <a:spcPct val="0"/>
              </a:spcBef>
            </a:pPr>
            <a:r>
              <a:rPr lang="en-US" sz="5199">
                <a:solidFill>
                  <a:srgbClr val="804F3B"/>
                </a:solidFill>
                <a:latin typeface="Canva Sans Bold"/>
              </a:rPr>
              <a:t>TOOLS USED FOR  FRAMEWORK </a:t>
            </a:r>
          </a:p>
        </p:txBody>
      </p:sp>
      <p:sp>
        <p:nvSpPr>
          <p:cNvPr name="TextBox 7" id="7"/>
          <p:cNvSpPr txBox="true"/>
          <p:nvPr/>
        </p:nvSpPr>
        <p:spPr>
          <a:xfrm rot="0">
            <a:off x="1028700" y="2668622"/>
            <a:ext cx="15332029" cy="7159933"/>
          </a:xfrm>
          <a:prstGeom prst="rect">
            <a:avLst/>
          </a:prstGeom>
        </p:spPr>
        <p:txBody>
          <a:bodyPr anchor="t" rtlCol="false" tIns="0" lIns="0" bIns="0" rIns="0">
            <a:spAutoFit/>
          </a:bodyPr>
          <a:lstStyle/>
          <a:p>
            <a:pPr algn="just" marL="672068" indent="-336034" lvl="1">
              <a:lnSpc>
                <a:spcPts val="4358"/>
              </a:lnSpc>
              <a:buAutoNum type="arabicPeriod" startAt="1"/>
            </a:pPr>
            <a:r>
              <a:rPr lang="en-US" sz="3112">
                <a:solidFill>
                  <a:srgbClr val="804F3B"/>
                </a:solidFill>
                <a:latin typeface="Canva Sans Bold"/>
              </a:rPr>
              <a:t>Django:</a:t>
            </a:r>
          </a:p>
          <a:p>
            <a:pPr algn="just" marL="1344136" indent="-448045" lvl="2">
              <a:lnSpc>
                <a:spcPts val="4358"/>
              </a:lnSpc>
              <a:spcBef>
                <a:spcPct val="0"/>
              </a:spcBef>
              <a:buFont typeface="Arial"/>
              <a:buChar char="⚬"/>
            </a:pPr>
            <a:r>
              <a:rPr lang="en-US" sz="3112">
                <a:solidFill>
                  <a:srgbClr val="000000"/>
                </a:solidFill>
                <a:latin typeface="Canva Sans"/>
              </a:rPr>
              <a:t>High-level Python web framework for rapi</a:t>
            </a:r>
            <a:r>
              <a:rPr lang="en-US" sz="3112" strike="noStrike" u="none">
                <a:solidFill>
                  <a:srgbClr val="000000"/>
                </a:solidFill>
                <a:latin typeface="Canva Sans"/>
              </a:rPr>
              <a:t>d development of web applications.</a:t>
            </a:r>
          </a:p>
          <a:p>
            <a:pPr algn="just" marL="1344136" indent="-448045" lvl="2">
              <a:lnSpc>
                <a:spcPts val="4358"/>
              </a:lnSpc>
              <a:spcBef>
                <a:spcPct val="0"/>
              </a:spcBef>
              <a:buFont typeface="Arial"/>
              <a:buChar char="⚬"/>
            </a:pPr>
            <a:r>
              <a:rPr lang="en-US" sz="3112" strike="noStrike" u="none">
                <a:solidFill>
                  <a:srgbClr val="000000"/>
                </a:solidFill>
                <a:latin typeface="Canva Sans"/>
              </a:rPr>
              <a:t>Provides built-in features like authentication, routing, and ORM for efficient development.</a:t>
            </a:r>
          </a:p>
          <a:p>
            <a:pPr algn="just" marL="672068" indent="-336034" lvl="1">
              <a:lnSpc>
                <a:spcPts val="4358"/>
              </a:lnSpc>
              <a:spcBef>
                <a:spcPct val="0"/>
              </a:spcBef>
              <a:buAutoNum type="arabicPeriod" startAt="1"/>
            </a:pPr>
            <a:r>
              <a:rPr lang="en-US" sz="3112" strike="noStrike" u="none">
                <a:solidFill>
                  <a:srgbClr val="804F3B"/>
                </a:solidFill>
                <a:latin typeface="Canva Sans Bold"/>
              </a:rPr>
              <a:t>SQLite:</a:t>
            </a:r>
          </a:p>
          <a:p>
            <a:pPr algn="just" marL="1344136" indent="-448045" lvl="2">
              <a:lnSpc>
                <a:spcPts val="4358"/>
              </a:lnSpc>
              <a:spcBef>
                <a:spcPct val="0"/>
              </a:spcBef>
              <a:buFont typeface="Arial"/>
              <a:buChar char="⚬"/>
            </a:pPr>
            <a:r>
              <a:rPr lang="en-US" sz="3112" strike="noStrike" u="none">
                <a:solidFill>
                  <a:srgbClr val="000000"/>
                </a:solidFill>
                <a:latin typeface="Canva Sans"/>
              </a:rPr>
              <a:t>We opted for SQLite as the database system for our project because it's lightweight and easy to use. It doesn't require a separate server and can be integrated seamlessly into our application. Additionally, SQLite databases work across different platforms, ensuring compatibility. Overall, SQLite provides a straightforward and reliable solution that fits our project's needs</a:t>
            </a:r>
          </a:p>
          <a:p>
            <a:pPr algn="l" marL="0" indent="0" lvl="0">
              <a:lnSpc>
                <a:spcPts val="4358"/>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028700" y="9206520"/>
            <a:ext cx="11450725" cy="490855"/>
          </a:xfrm>
          <a:prstGeom prst="rect">
            <a:avLst/>
          </a:prstGeom>
        </p:spPr>
        <p:txBody>
          <a:bodyPr anchor="t" rtlCol="false" tIns="0" lIns="0" bIns="0" rIns="0">
            <a:spAutoFit/>
          </a:bodyPr>
          <a:lstStyle/>
          <a:p>
            <a:pPr algn="l">
              <a:lnSpc>
                <a:spcPts val="3919"/>
              </a:lnSpc>
            </a:pPr>
            <a:r>
              <a:rPr lang="en-US" sz="2799">
                <a:solidFill>
                  <a:srgbClr val="804F3B"/>
                </a:solidFill>
                <a:latin typeface="Raleway"/>
              </a:rPr>
              <a:t>ENHANCING</a:t>
            </a:r>
            <a:r>
              <a:rPr lang="en-US" sz="2799">
                <a:solidFill>
                  <a:srgbClr val="804F3B"/>
                </a:solidFill>
                <a:latin typeface="Raleway"/>
              </a:rPr>
              <a:t> USER EXPERIENCE BY LEVERAGING WEB SCRAPING</a:t>
            </a:r>
          </a:p>
        </p:txBody>
      </p:sp>
      <p:grpSp>
        <p:nvGrpSpPr>
          <p:cNvPr name="Group 3" id="3"/>
          <p:cNvGrpSpPr/>
          <p:nvPr/>
        </p:nvGrpSpPr>
        <p:grpSpPr>
          <a:xfrm rot="0">
            <a:off x="16875087" y="0"/>
            <a:ext cx="1547216" cy="10287000"/>
            <a:chOff x="0" y="0"/>
            <a:chExt cx="523379" cy="3479800"/>
          </a:xfrm>
        </p:grpSpPr>
        <p:sp>
          <p:nvSpPr>
            <p:cNvPr name="Freeform 4" id="4"/>
            <p:cNvSpPr/>
            <p:nvPr/>
          </p:nvSpPr>
          <p:spPr>
            <a:xfrm flipH="false" flipV="false" rot="0">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TextBox 5" id="5"/>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13</a:t>
            </a:r>
          </a:p>
        </p:txBody>
      </p:sp>
      <p:sp>
        <p:nvSpPr>
          <p:cNvPr name="TextBox 6" id="6"/>
          <p:cNvSpPr txBox="true"/>
          <p:nvPr/>
        </p:nvSpPr>
        <p:spPr>
          <a:xfrm rot="0">
            <a:off x="446009" y="537527"/>
            <a:ext cx="16230600" cy="887095"/>
          </a:xfrm>
          <a:prstGeom prst="rect">
            <a:avLst/>
          </a:prstGeom>
        </p:spPr>
        <p:txBody>
          <a:bodyPr anchor="t" rtlCol="false" tIns="0" lIns="0" bIns="0" rIns="0">
            <a:spAutoFit/>
          </a:bodyPr>
          <a:lstStyle/>
          <a:p>
            <a:pPr algn="l" marL="0" indent="0" lvl="0">
              <a:lnSpc>
                <a:spcPts val="7279"/>
              </a:lnSpc>
              <a:spcBef>
                <a:spcPct val="0"/>
              </a:spcBef>
            </a:pPr>
            <a:r>
              <a:rPr lang="en-US" sz="5199">
                <a:solidFill>
                  <a:srgbClr val="804F3B"/>
                </a:solidFill>
                <a:latin typeface="Canva Sans Bold"/>
              </a:rPr>
              <a:t>IMPORTED MODULES</a:t>
            </a:r>
          </a:p>
        </p:txBody>
      </p:sp>
      <p:sp>
        <p:nvSpPr>
          <p:cNvPr name="TextBox 7" id="7"/>
          <p:cNvSpPr txBox="true"/>
          <p:nvPr/>
        </p:nvSpPr>
        <p:spPr>
          <a:xfrm rot="0">
            <a:off x="446009" y="2104190"/>
            <a:ext cx="16429078" cy="6607483"/>
          </a:xfrm>
          <a:prstGeom prst="rect">
            <a:avLst/>
          </a:prstGeom>
        </p:spPr>
        <p:txBody>
          <a:bodyPr anchor="t" rtlCol="false" tIns="0" lIns="0" bIns="0" rIns="0">
            <a:spAutoFit/>
          </a:bodyPr>
          <a:lstStyle/>
          <a:p>
            <a:pPr algn="just" marL="672068" indent="-336034" lvl="1">
              <a:lnSpc>
                <a:spcPts val="4358"/>
              </a:lnSpc>
              <a:buAutoNum type="arabicPeriod" startAt="1"/>
            </a:pPr>
            <a:r>
              <a:rPr lang="en-US" sz="3112">
                <a:solidFill>
                  <a:srgbClr val="000000"/>
                </a:solidFill>
                <a:latin typeface="Canva Sans Semi-Bold"/>
              </a:rPr>
              <a:t>Requests:</a:t>
            </a:r>
          </a:p>
          <a:p>
            <a:pPr algn="just" marL="1344136" indent="-448045" lvl="2">
              <a:lnSpc>
                <a:spcPts val="4358"/>
              </a:lnSpc>
              <a:buFont typeface="Arial"/>
              <a:buChar char="⚬"/>
            </a:pPr>
            <a:r>
              <a:rPr lang="en-US" sz="3112">
                <a:solidFill>
                  <a:srgbClr val="000000"/>
                </a:solidFill>
                <a:latin typeface="Canva Sans"/>
              </a:rPr>
              <a:t>Purpose: HTTP library for making requests and retrieving data from web pages.</a:t>
            </a:r>
          </a:p>
          <a:p>
            <a:pPr algn="just" marL="1344136" indent="-448045" lvl="2">
              <a:lnSpc>
                <a:spcPts val="4358"/>
              </a:lnSpc>
              <a:buFont typeface="Arial"/>
              <a:buChar char="⚬"/>
            </a:pPr>
            <a:r>
              <a:rPr lang="en-US" sz="3112">
                <a:solidFill>
                  <a:srgbClr val="000000"/>
                </a:solidFill>
                <a:latin typeface="Canva Sans"/>
              </a:rPr>
              <a:t>Example: Used to fetch web page content for scraping.</a:t>
            </a:r>
          </a:p>
          <a:p>
            <a:pPr algn="just" marL="672068" indent="-336034" lvl="1">
              <a:lnSpc>
                <a:spcPts val="4358"/>
              </a:lnSpc>
              <a:buAutoNum type="arabicPeriod" startAt="1"/>
            </a:pPr>
            <a:r>
              <a:rPr lang="en-US" sz="3112">
                <a:solidFill>
                  <a:srgbClr val="000000"/>
                </a:solidFill>
                <a:latin typeface="Canva Sans Semi-Bold"/>
              </a:rPr>
              <a:t>Beautiful Soup (bs4):</a:t>
            </a:r>
          </a:p>
          <a:p>
            <a:pPr algn="just" marL="1344136" indent="-448045" lvl="2">
              <a:lnSpc>
                <a:spcPts val="4358"/>
              </a:lnSpc>
              <a:buFont typeface="Arial"/>
              <a:buChar char="⚬"/>
            </a:pPr>
            <a:r>
              <a:rPr lang="en-US" sz="3112">
                <a:solidFill>
                  <a:srgbClr val="000000"/>
                </a:solidFill>
                <a:latin typeface="Canva Sans"/>
              </a:rPr>
              <a:t>Purpose: HTML/XML parsing library for extracting data from web pages.</a:t>
            </a:r>
          </a:p>
          <a:p>
            <a:pPr algn="just" marL="1344136" indent="-448045" lvl="2">
              <a:lnSpc>
                <a:spcPts val="4358"/>
              </a:lnSpc>
              <a:buFont typeface="Arial"/>
              <a:buChar char="⚬"/>
            </a:pPr>
            <a:r>
              <a:rPr lang="en-US" sz="3112">
                <a:solidFill>
                  <a:srgbClr val="000000"/>
                </a:solidFill>
                <a:latin typeface="Canva Sans"/>
              </a:rPr>
              <a:t>Example: Used to navigate and extract specific elements from HTML documents.</a:t>
            </a:r>
          </a:p>
          <a:p>
            <a:pPr algn="just" marL="672068" indent="-336034" lvl="1">
              <a:lnSpc>
                <a:spcPts val="4358"/>
              </a:lnSpc>
              <a:buAutoNum type="arabicPeriod" startAt="1"/>
            </a:pPr>
            <a:r>
              <a:rPr lang="en-US" sz="3112">
                <a:solidFill>
                  <a:srgbClr val="000000"/>
                </a:solidFill>
                <a:latin typeface="Canva Sans"/>
              </a:rPr>
              <a:t>JSON </a:t>
            </a:r>
            <a:r>
              <a:rPr lang="en-US" sz="3112">
                <a:solidFill>
                  <a:srgbClr val="000000"/>
                </a:solidFill>
                <a:latin typeface="Canva Sans Semi-Bold"/>
              </a:rPr>
              <a:t>:</a:t>
            </a:r>
          </a:p>
          <a:p>
            <a:pPr algn="just" marL="1344136" indent="-448045" lvl="2">
              <a:lnSpc>
                <a:spcPts val="4358"/>
              </a:lnSpc>
              <a:buFont typeface="Arial"/>
              <a:buChar char="⚬"/>
            </a:pPr>
            <a:r>
              <a:rPr lang="en-US" sz="3112">
                <a:solidFill>
                  <a:srgbClr val="000000"/>
                </a:solidFill>
                <a:latin typeface="Canva Sans"/>
              </a:rPr>
              <a:t>Module for reading and writing JSON (JavaScript Object Notation) files</a:t>
            </a:r>
          </a:p>
          <a:p>
            <a:pPr algn="just" marL="672068" indent="-336034" lvl="1">
              <a:lnSpc>
                <a:spcPts val="4358"/>
              </a:lnSpc>
              <a:buFont typeface="Arial"/>
              <a:buChar char="•"/>
            </a:pPr>
          </a:p>
          <a:p>
            <a:pPr algn="just">
              <a:lnSpc>
                <a:spcPts val="4358"/>
              </a:lnSpc>
              <a:spcBef>
                <a:spcPct val="0"/>
              </a:spcBef>
            </a:pPr>
          </a:p>
          <a:p>
            <a:pPr algn="just" marL="0" indent="0" lvl="0">
              <a:lnSpc>
                <a:spcPts val="4358"/>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028700" y="9206520"/>
            <a:ext cx="11450725" cy="490855"/>
          </a:xfrm>
          <a:prstGeom prst="rect">
            <a:avLst/>
          </a:prstGeom>
        </p:spPr>
        <p:txBody>
          <a:bodyPr anchor="t" rtlCol="false" tIns="0" lIns="0" bIns="0" rIns="0">
            <a:spAutoFit/>
          </a:bodyPr>
          <a:lstStyle/>
          <a:p>
            <a:pPr algn="l">
              <a:lnSpc>
                <a:spcPts val="3919"/>
              </a:lnSpc>
            </a:pPr>
            <a:r>
              <a:rPr lang="en-US" sz="2799">
                <a:solidFill>
                  <a:srgbClr val="804F3B"/>
                </a:solidFill>
                <a:latin typeface="Raleway"/>
              </a:rPr>
              <a:t>ENHANCING</a:t>
            </a:r>
            <a:r>
              <a:rPr lang="en-US" sz="2799">
                <a:solidFill>
                  <a:srgbClr val="804F3B"/>
                </a:solidFill>
                <a:latin typeface="Raleway"/>
              </a:rPr>
              <a:t> USER EXPERIENCE BY LEVERAGING WEB SCRAPING</a:t>
            </a:r>
          </a:p>
        </p:txBody>
      </p:sp>
      <p:grpSp>
        <p:nvGrpSpPr>
          <p:cNvPr name="Group 3" id="3"/>
          <p:cNvGrpSpPr/>
          <p:nvPr/>
        </p:nvGrpSpPr>
        <p:grpSpPr>
          <a:xfrm rot="0">
            <a:off x="16875087" y="0"/>
            <a:ext cx="1547216" cy="10287000"/>
            <a:chOff x="0" y="0"/>
            <a:chExt cx="523379" cy="3479800"/>
          </a:xfrm>
        </p:grpSpPr>
        <p:sp>
          <p:nvSpPr>
            <p:cNvPr name="Freeform 4" id="4"/>
            <p:cNvSpPr/>
            <p:nvPr/>
          </p:nvSpPr>
          <p:spPr>
            <a:xfrm flipH="false" flipV="false" rot="0">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TextBox 5" id="5"/>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14</a:t>
            </a:r>
          </a:p>
        </p:txBody>
      </p:sp>
      <p:sp>
        <p:nvSpPr>
          <p:cNvPr name="TextBox 6" id="6"/>
          <p:cNvSpPr txBox="true"/>
          <p:nvPr/>
        </p:nvSpPr>
        <p:spPr>
          <a:xfrm rot="0">
            <a:off x="446009" y="537527"/>
            <a:ext cx="16230600" cy="887095"/>
          </a:xfrm>
          <a:prstGeom prst="rect">
            <a:avLst/>
          </a:prstGeom>
        </p:spPr>
        <p:txBody>
          <a:bodyPr anchor="t" rtlCol="false" tIns="0" lIns="0" bIns="0" rIns="0">
            <a:spAutoFit/>
          </a:bodyPr>
          <a:lstStyle/>
          <a:p>
            <a:pPr algn="l" marL="0" indent="0" lvl="0">
              <a:lnSpc>
                <a:spcPts val="7279"/>
              </a:lnSpc>
              <a:spcBef>
                <a:spcPct val="0"/>
              </a:spcBef>
            </a:pPr>
            <a:r>
              <a:rPr lang="en-US" sz="5199">
                <a:solidFill>
                  <a:srgbClr val="804F3B"/>
                </a:solidFill>
                <a:latin typeface="Canva Sans Bold"/>
              </a:rPr>
              <a:t>IMPORTED MODULES</a:t>
            </a:r>
          </a:p>
        </p:txBody>
      </p:sp>
      <p:sp>
        <p:nvSpPr>
          <p:cNvPr name="TextBox 7" id="7"/>
          <p:cNvSpPr txBox="true"/>
          <p:nvPr/>
        </p:nvSpPr>
        <p:spPr>
          <a:xfrm rot="0">
            <a:off x="446009" y="2104190"/>
            <a:ext cx="16429078" cy="4373273"/>
          </a:xfrm>
          <a:prstGeom prst="rect">
            <a:avLst/>
          </a:prstGeom>
        </p:spPr>
        <p:txBody>
          <a:bodyPr anchor="t" rtlCol="false" tIns="0" lIns="0" bIns="0" rIns="0">
            <a:spAutoFit/>
          </a:bodyPr>
          <a:lstStyle/>
          <a:p>
            <a:pPr algn="l">
              <a:lnSpc>
                <a:spcPts val="4358"/>
              </a:lnSpc>
            </a:pPr>
            <a:r>
              <a:rPr lang="en-US" sz="3112">
                <a:solidFill>
                  <a:srgbClr val="000000"/>
                </a:solidFill>
                <a:latin typeface="Canva Sans Semi-Bold"/>
              </a:rPr>
              <a:t>   4</a:t>
            </a:r>
            <a:r>
              <a:rPr lang="en-US" sz="3112">
                <a:solidFill>
                  <a:srgbClr val="000000"/>
                </a:solidFill>
                <a:latin typeface="Canva Sans"/>
              </a:rPr>
              <a:t>.</a:t>
            </a:r>
            <a:r>
              <a:rPr lang="en-US" sz="3112">
                <a:solidFill>
                  <a:srgbClr val="000000"/>
                </a:solidFill>
                <a:latin typeface="Canva Sans Semi-Bold"/>
              </a:rPr>
              <a:t>Selenium Webdriver:</a:t>
            </a:r>
          </a:p>
          <a:p>
            <a:pPr algn="l" marL="1344136" indent="-448045" lvl="2">
              <a:lnSpc>
                <a:spcPts val="4358"/>
              </a:lnSpc>
              <a:buFont typeface="Arial"/>
              <a:buChar char="⚬"/>
            </a:pPr>
            <a:r>
              <a:rPr lang="en-US" sz="3112">
                <a:solidFill>
                  <a:srgbClr val="000000"/>
                </a:solidFill>
                <a:latin typeface="Canva Sans"/>
              </a:rPr>
              <a:t>Purpose: Web automation tool for controlling web browsers and simulating user interactions.</a:t>
            </a:r>
          </a:p>
          <a:p>
            <a:pPr algn="l" marL="1344136" indent="-448045" lvl="2">
              <a:lnSpc>
                <a:spcPts val="4358"/>
              </a:lnSpc>
              <a:buFont typeface="Arial"/>
              <a:buChar char="⚬"/>
            </a:pPr>
            <a:r>
              <a:rPr lang="en-US" sz="3112">
                <a:solidFill>
                  <a:srgbClr val="000000"/>
                </a:solidFill>
                <a:latin typeface="Canva Sans"/>
              </a:rPr>
              <a:t>Example: Used for tasks like filling out forms, clicking buttons, and navigating dynamically generated content</a:t>
            </a:r>
          </a:p>
          <a:p>
            <a:pPr algn="l">
              <a:lnSpc>
                <a:spcPts val="4358"/>
              </a:lnSpc>
            </a:pPr>
          </a:p>
          <a:p>
            <a:pPr algn="l">
              <a:lnSpc>
                <a:spcPts val="4358"/>
              </a:lnSpc>
              <a:spcBef>
                <a:spcPct val="0"/>
              </a:spcBef>
            </a:pPr>
          </a:p>
          <a:p>
            <a:pPr algn="l" marL="0" indent="0" lvl="0">
              <a:lnSpc>
                <a:spcPts val="4358"/>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028700" y="9206520"/>
            <a:ext cx="11450725" cy="490855"/>
          </a:xfrm>
          <a:prstGeom prst="rect">
            <a:avLst/>
          </a:prstGeom>
        </p:spPr>
        <p:txBody>
          <a:bodyPr anchor="t" rtlCol="false" tIns="0" lIns="0" bIns="0" rIns="0">
            <a:spAutoFit/>
          </a:bodyPr>
          <a:lstStyle/>
          <a:p>
            <a:pPr algn="l">
              <a:lnSpc>
                <a:spcPts val="3919"/>
              </a:lnSpc>
            </a:pPr>
            <a:r>
              <a:rPr lang="en-US" sz="2799">
                <a:solidFill>
                  <a:srgbClr val="804F3B"/>
                </a:solidFill>
                <a:latin typeface="Raleway"/>
              </a:rPr>
              <a:t>ENHANCING</a:t>
            </a:r>
            <a:r>
              <a:rPr lang="en-US" sz="2799">
                <a:solidFill>
                  <a:srgbClr val="804F3B"/>
                </a:solidFill>
                <a:latin typeface="Raleway"/>
              </a:rPr>
              <a:t> USER EXPERIENCE BY LEVERAGING WEB SCRAPING</a:t>
            </a:r>
          </a:p>
        </p:txBody>
      </p:sp>
      <p:grpSp>
        <p:nvGrpSpPr>
          <p:cNvPr name="Group 3" id="3"/>
          <p:cNvGrpSpPr/>
          <p:nvPr/>
        </p:nvGrpSpPr>
        <p:grpSpPr>
          <a:xfrm rot="0">
            <a:off x="16875087" y="0"/>
            <a:ext cx="1547216" cy="10287000"/>
            <a:chOff x="0" y="0"/>
            <a:chExt cx="523379" cy="3479800"/>
          </a:xfrm>
        </p:grpSpPr>
        <p:sp>
          <p:nvSpPr>
            <p:cNvPr name="Freeform 4" id="4"/>
            <p:cNvSpPr/>
            <p:nvPr/>
          </p:nvSpPr>
          <p:spPr>
            <a:xfrm flipH="false" flipV="false" rot="0">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TextBox 5" id="5"/>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15</a:t>
            </a:r>
          </a:p>
        </p:txBody>
      </p:sp>
      <p:sp>
        <p:nvSpPr>
          <p:cNvPr name="TextBox 6" id="6"/>
          <p:cNvSpPr txBox="true"/>
          <p:nvPr/>
        </p:nvSpPr>
        <p:spPr>
          <a:xfrm rot="0">
            <a:off x="446009" y="537527"/>
            <a:ext cx="16230600" cy="887095"/>
          </a:xfrm>
          <a:prstGeom prst="rect">
            <a:avLst/>
          </a:prstGeom>
        </p:spPr>
        <p:txBody>
          <a:bodyPr anchor="t" rtlCol="false" tIns="0" lIns="0" bIns="0" rIns="0">
            <a:spAutoFit/>
          </a:bodyPr>
          <a:lstStyle/>
          <a:p>
            <a:pPr algn="l" marL="0" indent="0" lvl="0">
              <a:lnSpc>
                <a:spcPts val="7279"/>
              </a:lnSpc>
              <a:spcBef>
                <a:spcPct val="0"/>
              </a:spcBef>
            </a:pPr>
            <a:r>
              <a:rPr lang="en-US" sz="5199">
                <a:solidFill>
                  <a:srgbClr val="804F3B"/>
                </a:solidFill>
                <a:latin typeface="Canva Sans Bold"/>
              </a:rPr>
              <a:t>WEB SCRAPING</a:t>
            </a:r>
          </a:p>
        </p:txBody>
      </p:sp>
      <p:sp>
        <p:nvSpPr>
          <p:cNvPr name="TextBox 7" id="7"/>
          <p:cNvSpPr txBox="true"/>
          <p:nvPr/>
        </p:nvSpPr>
        <p:spPr>
          <a:xfrm rot="0">
            <a:off x="446009" y="2104190"/>
            <a:ext cx="16429078" cy="6055033"/>
          </a:xfrm>
          <a:prstGeom prst="rect">
            <a:avLst/>
          </a:prstGeom>
        </p:spPr>
        <p:txBody>
          <a:bodyPr anchor="t" rtlCol="false" tIns="0" lIns="0" bIns="0" rIns="0">
            <a:spAutoFit/>
          </a:bodyPr>
          <a:lstStyle/>
          <a:p>
            <a:pPr algn="just">
              <a:lnSpc>
                <a:spcPts val="4358"/>
              </a:lnSpc>
            </a:pPr>
            <a:r>
              <a:rPr lang="en-US" sz="3112">
                <a:solidFill>
                  <a:srgbClr val="000000"/>
                </a:solidFill>
                <a:latin typeface="Canva Sans Semi-Bold"/>
              </a:rPr>
              <a:t>Web scraping is a technique used to extract data from websites. It involves automating the process of fetching web pages, parsing the HTML content, and extracting the desired information. There are primarily two types of web scraping techniques:</a:t>
            </a:r>
          </a:p>
          <a:p>
            <a:pPr algn="l">
              <a:lnSpc>
                <a:spcPts val="4358"/>
              </a:lnSpc>
            </a:pPr>
          </a:p>
          <a:p>
            <a:pPr algn="l">
              <a:lnSpc>
                <a:spcPts val="4358"/>
              </a:lnSpc>
            </a:pPr>
          </a:p>
          <a:p>
            <a:pPr algn="l">
              <a:lnSpc>
                <a:spcPts val="4358"/>
              </a:lnSpc>
            </a:pPr>
            <a:r>
              <a:rPr lang="en-US" sz="3112">
                <a:solidFill>
                  <a:srgbClr val="000000"/>
                </a:solidFill>
                <a:latin typeface="Canva Sans"/>
              </a:rPr>
              <a:t>                        1.Static Web Scraping</a:t>
            </a:r>
          </a:p>
          <a:p>
            <a:pPr algn="l">
              <a:lnSpc>
                <a:spcPts val="4358"/>
              </a:lnSpc>
            </a:pPr>
            <a:r>
              <a:rPr lang="en-US" sz="3112">
                <a:solidFill>
                  <a:srgbClr val="000000"/>
                </a:solidFill>
                <a:latin typeface="Canva Sans"/>
              </a:rPr>
              <a:t>                        2.Dynamic Web Scraping</a:t>
            </a:r>
          </a:p>
          <a:p>
            <a:pPr algn="l">
              <a:lnSpc>
                <a:spcPts val="4358"/>
              </a:lnSpc>
            </a:pPr>
          </a:p>
          <a:p>
            <a:pPr algn="l">
              <a:lnSpc>
                <a:spcPts val="4358"/>
              </a:lnSpc>
              <a:spcBef>
                <a:spcPct val="0"/>
              </a:spcBef>
            </a:pPr>
          </a:p>
          <a:p>
            <a:pPr algn="l" marL="0" indent="0" lvl="0">
              <a:lnSpc>
                <a:spcPts val="4358"/>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028700" y="9206520"/>
            <a:ext cx="11450725" cy="490855"/>
          </a:xfrm>
          <a:prstGeom prst="rect">
            <a:avLst/>
          </a:prstGeom>
        </p:spPr>
        <p:txBody>
          <a:bodyPr anchor="t" rtlCol="false" tIns="0" lIns="0" bIns="0" rIns="0">
            <a:spAutoFit/>
          </a:bodyPr>
          <a:lstStyle/>
          <a:p>
            <a:pPr algn="l">
              <a:lnSpc>
                <a:spcPts val="3919"/>
              </a:lnSpc>
            </a:pPr>
            <a:r>
              <a:rPr lang="en-US" sz="2799">
                <a:solidFill>
                  <a:srgbClr val="804F3B"/>
                </a:solidFill>
                <a:latin typeface="Raleway"/>
              </a:rPr>
              <a:t>ENHANCING</a:t>
            </a:r>
            <a:r>
              <a:rPr lang="en-US" sz="2799">
                <a:solidFill>
                  <a:srgbClr val="804F3B"/>
                </a:solidFill>
                <a:latin typeface="Raleway"/>
              </a:rPr>
              <a:t> USER EXPERIENCE BY LEVERAGING WEB SCRAPING</a:t>
            </a:r>
          </a:p>
        </p:txBody>
      </p:sp>
      <p:grpSp>
        <p:nvGrpSpPr>
          <p:cNvPr name="Group 3" id="3"/>
          <p:cNvGrpSpPr/>
          <p:nvPr/>
        </p:nvGrpSpPr>
        <p:grpSpPr>
          <a:xfrm rot="0">
            <a:off x="16875087" y="0"/>
            <a:ext cx="1547216" cy="10287000"/>
            <a:chOff x="0" y="0"/>
            <a:chExt cx="523379" cy="3479800"/>
          </a:xfrm>
        </p:grpSpPr>
        <p:sp>
          <p:nvSpPr>
            <p:cNvPr name="Freeform 4" id="4"/>
            <p:cNvSpPr/>
            <p:nvPr/>
          </p:nvSpPr>
          <p:spPr>
            <a:xfrm flipH="false" flipV="false" rot="0">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TextBox 5" id="5"/>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16</a:t>
            </a:r>
          </a:p>
        </p:txBody>
      </p:sp>
      <p:sp>
        <p:nvSpPr>
          <p:cNvPr name="TextBox 6" id="6"/>
          <p:cNvSpPr txBox="true"/>
          <p:nvPr/>
        </p:nvSpPr>
        <p:spPr>
          <a:xfrm rot="0">
            <a:off x="446009" y="547052"/>
            <a:ext cx="15433011" cy="967869"/>
          </a:xfrm>
          <a:prstGeom prst="rect">
            <a:avLst/>
          </a:prstGeom>
        </p:spPr>
        <p:txBody>
          <a:bodyPr anchor="t" rtlCol="false" tIns="0" lIns="0" bIns="0" rIns="0">
            <a:spAutoFit/>
          </a:bodyPr>
          <a:lstStyle/>
          <a:p>
            <a:pPr algn="l">
              <a:lnSpc>
                <a:spcPts val="6256"/>
              </a:lnSpc>
            </a:pPr>
            <a:r>
              <a:rPr lang="en-US" sz="4469">
                <a:solidFill>
                  <a:srgbClr val="804F3B"/>
                </a:solidFill>
                <a:latin typeface="Canva Sans Bold"/>
              </a:rPr>
              <a:t>Static Web Scraping:</a:t>
            </a:r>
          </a:p>
          <a:p>
            <a:pPr algn="l" marL="0" indent="0" lvl="0">
              <a:lnSpc>
                <a:spcPts val="1331"/>
              </a:lnSpc>
              <a:spcBef>
                <a:spcPct val="0"/>
              </a:spcBef>
            </a:pPr>
          </a:p>
        </p:txBody>
      </p:sp>
      <p:sp>
        <p:nvSpPr>
          <p:cNvPr name="TextBox 7" id="7"/>
          <p:cNvSpPr txBox="true"/>
          <p:nvPr/>
        </p:nvSpPr>
        <p:spPr>
          <a:xfrm rot="0">
            <a:off x="446009" y="1457771"/>
            <a:ext cx="16429078" cy="7159933"/>
          </a:xfrm>
          <a:prstGeom prst="rect">
            <a:avLst/>
          </a:prstGeom>
        </p:spPr>
        <p:txBody>
          <a:bodyPr anchor="t" rtlCol="false" tIns="0" lIns="0" bIns="0" rIns="0">
            <a:spAutoFit/>
          </a:bodyPr>
          <a:lstStyle/>
          <a:p>
            <a:pPr algn="just">
              <a:lnSpc>
                <a:spcPts val="4358"/>
              </a:lnSpc>
            </a:pPr>
            <a:r>
              <a:rPr lang="en-US" sz="3112">
                <a:solidFill>
                  <a:srgbClr val="000000"/>
                </a:solidFill>
                <a:latin typeface="Canva Sans"/>
              </a:rPr>
              <a:t>Static web scraping involves extracting data from web pages with fixed content that doesn't change frequently. It typically follows these steps:</a:t>
            </a:r>
          </a:p>
          <a:p>
            <a:pPr algn="just">
              <a:lnSpc>
                <a:spcPts val="4358"/>
              </a:lnSpc>
            </a:pPr>
          </a:p>
          <a:p>
            <a:pPr algn="just">
              <a:lnSpc>
                <a:spcPts val="4358"/>
              </a:lnSpc>
            </a:pPr>
            <a:r>
              <a:rPr lang="en-US" sz="3112">
                <a:solidFill>
                  <a:srgbClr val="804F3B"/>
                </a:solidFill>
                <a:latin typeface="Canva Sans Bold"/>
              </a:rPr>
              <a:t>HTTP Request: </a:t>
            </a:r>
            <a:r>
              <a:rPr lang="en-US" sz="3112">
                <a:solidFill>
                  <a:srgbClr val="000000"/>
                </a:solidFill>
                <a:latin typeface="Canva Sans"/>
              </a:rPr>
              <a:t>The scraping program sends an HTTP request to the web server to retrieve the HTML content of the target web page.</a:t>
            </a:r>
          </a:p>
          <a:p>
            <a:pPr algn="just">
              <a:lnSpc>
                <a:spcPts val="4358"/>
              </a:lnSpc>
            </a:pPr>
            <a:r>
              <a:rPr lang="en-US" sz="3112">
                <a:solidFill>
                  <a:srgbClr val="804F3B"/>
                </a:solidFill>
                <a:latin typeface="Canva Sans Bold"/>
              </a:rPr>
              <a:t>HTML Parsing:</a:t>
            </a:r>
            <a:r>
              <a:rPr lang="en-US" sz="3112">
                <a:solidFill>
                  <a:srgbClr val="000000"/>
                </a:solidFill>
                <a:latin typeface="Canva Sans"/>
              </a:rPr>
              <a:t> The received HTML content is parsed using libraries like BeautifulSoup. This allows the program to navigate through the HTML structure and extract relevant data.</a:t>
            </a:r>
          </a:p>
          <a:p>
            <a:pPr algn="just">
              <a:lnSpc>
                <a:spcPts val="4358"/>
              </a:lnSpc>
            </a:pPr>
            <a:r>
              <a:rPr lang="en-US" sz="3112">
                <a:solidFill>
                  <a:srgbClr val="804F3B"/>
                </a:solidFill>
                <a:latin typeface="Canva Sans Bold"/>
              </a:rPr>
              <a:t>Data Extraction: </a:t>
            </a:r>
            <a:r>
              <a:rPr lang="en-US" sz="3112">
                <a:solidFill>
                  <a:srgbClr val="000000"/>
                </a:solidFill>
                <a:latin typeface="Canva Sans"/>
              </a:rPr>
              <a:t>The program identifies specific HTML elements containing the desired data, such as text, images, or links, and extracts them.</a:t>
            </a:r>
          </a:p>
          <a:p>
            <a:pPr algn="just">
              <a:lnSpc>
                <a:spcPts val="4358"/>
              </a:lnSpc>
            </a:pPr>
            <a:r>
              <a:rPr lang="en-US" sz="3112">
                <a:solidFill>
                  <a:srgbClr val="804F3B"/>
                </a:solidFill>
                <a:latin typeface="Canva Sans Bold"/>
              </a:rPr>
              <a:t>Data Processing: </a:t>
            </a:r>
            <a:r>
              <a:rPr lang="en-US" sz="3112">
                <a:solidFill>
                  <a:srgbClr val="000000"/>
                </a:solidFill>
                <a:latin typeface="Canva Sans"/>
              </a:rPr>
              <a:t>The extracted data may undergo further processing, such as cleaning, formatting, or filtering, to prepare it for analysis or storage.</a:t>
            </a:r>
          </a:p>
          <a:p>
            <a:pPr algn="just" marL="0" indent="0" lvl="0">
              <a:lnSpc>
                <a:spcPts val="4358"/>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028700" y="9206520"/>
            <a:ext cx="11450725" cy="490855"/>
          </a:xfrm>
          <a:prstGeom prst="rect">
            <a:avLst/>
          </a:prstGeom>
        </p:spPr>
        <p:txBody>
          <a:bodyPr anchor="t" rtlCol="false" tIns="0" lIns="0" bIns="0" rIns="0">
            <a:spAutoFit/>
          </a:bodyPr>
          <a:lstStyle/>
          <a:p>
            <a:pPr algn="l">
              <a:lnSpc>
                <a:spcPts val="3919"/>
              </a:lnSpc>
            </a:pPr>
            <a:r>
              <a:rPr lang="en-US" sz="2799">
                <a:solidFill>
                  <a:srgbClr val="804F3B"/>
                </a:solidFill>
                <a:latin typeface="Raleway"/>
              </a:rPr>
              <a:t>ENHANCING</a:t>
            </a:r>
            <a:r>
              <a:rPr lang="en-US" sz="2799">
                <a:solidFill>
                  <a:srgbClr val="804F3B"/>
                </a:solidFill>
                <a:latin typeface="Raleway"/>
              </a:rPr>
              <a:t> USER EXPERIENCE BY LEVERAGING WEB SCRAPING</a:t>
            </a:r>
          </a:p>
        </p:txBody>
      </p:sp>
      <p:grpSp>
        <p:nvGrpSpPr>
          <p:cNvPr name="Group 3" id="3"/>
          <p:cNvGrpSpPr/>
          <p:nvPr/>
        </p:nvGrpSpPr>
        <p:grpSpPr>
          <a:xfrm rot="0">
            <a:off x="16875087" y="0"/>
            <a:ext cx="1547216" cy="10287000"/>
            <a:chOff x="0" y="0"/>
            <a:chExt cx="523379" cy="3479800"/>
          </a:xfrm>
        </p:grpSpPr>
        <p:sp>
          <p:nvSpPr>
            <p:cNvPr name="Freeform 4" id="4"/>
            <p:cNvSpPr/>
            <p:nvPr/>
          </p:nvSpPr>
          <p:spPr>
            <a:xfrm flipH="false" flipV="false" rot="0">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TextBox 5" id="5"/>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17</a:t>
            </a:r>
          </a:p>
        </p:txBody>
      </p:sp>
      <p:sp>
        <p:nvSpPr>
          <p:cNvPr name="TextBox 6" id="6"/>
          <p:cNvSpPr txBox="true"/>
          <p:nvPr/>
        </p:nvSpPr>
        <p:spPr>
          <a:xfrm rot="0">
            <a:off x="446009" y="547052"/>
            <a:ext cx="15433011" cy="967869"/>
          </a:xfrm>
          <a:prstGeom prst="rect">
            <a:avLst/>
          </a:prstGeom>
        </p:spPr>
        <p:txBody>
          <a:bodyPr anchor="t" rtlCol="false" tIns="0" lIns="0" bIns="0" rIns="0">
            <a:spAutoFit/>
          </a:bodyPr>
          <a:lstStyle/>
          <a:p>
            <a:pPr algn="l">
              <a:lnSpc>
                <a:spcPts val="6256"/>
              </a:lnSpc>
            </a:pPr>
            <a:r>
              <a:rPr lang="en-US" sz="4469">
                <a:solidFill>
                  <a:srgbClr val="804F3B"/>
                </a:solidFill>
                <a:latin typeface="Canva Sans Bold"/>
              </a:rPr>
              <a:t>Dynamic Web Scraping:</a:t>
            </a:r>
          </a:p>
          <a:p>
            <a:pPr algn="l" marL="0" indent="0" lvl="0">
              <a:lnSpc>
                <a:spcPts val="1331"/>
              </a:lnSpc>
              <a:spcBef>
                <a:spcPct val="0"/>
              </a:spcBef>
            </a:pPr>
          </a:p>
        </p:txBody>
      </p:sp>
      <p:sp>
        <p:nvSpPr>
          <p:cNvPr name="TextBox 7" id="7"/>
          <p:cNvSpPr txBox="true"/>
          <p:nvPr/>
        </p:nvSpPr>
        <p:spPr>
          <a:xfrm rot="0">
            <a:off x="446009" y="1457771"/>
            <a:ext cx="16429078" cy="7712383"/>
          </a:xfrm>
          <a:prstGeom prst="rect">
            <a:avLst/>
          </a:prstGeom>
        </p:spPr>
        <p:txBody>
          <a:bodyPr anchor="t" rtlCol="false" tIns="0" lIns="0" bIns="0" rIns="0">
            <a:spAutoFit/>
          </a:bodyPr>
          <a:lstStyle/>
          <a:p>
            <a:pPr algn="just">
              <a:lnSpc>
                <a:spcPts val="4358"/>
              </a:lnSpc>
            </a:pPr>
            <a:r>
              <a:rPr lang="en-US" sz="3112">
                <a:solidFill>
                  <a:srgbClr val="000000"/>
                </a:solidFill>
                <a:latin typeface="Canva Sans"/>
              </a:rPr>
              <a:t>Dynamic web scraping is more complex and involves extracting data from web pages with dynamic content that changes based on user interactions or other factors. It typically follows these steps:</a:t>
            </a:r>
          </a:p>
          <a:p>
            <a:pPr algn="just">
              <a:lnSpc>
                <a:spcPts val="4358"/>
              </a:lnSpc>
            </a:pPr>
          </a:p>
          <a:p>
            <a:pPr algn="just">
              <a:lnSpc>
                <a:spcPts val="4358"/>
              </a:lnSpc>
            </a:pPr>
            <a:r>
              <a:rPr lang="en-US" sz="3112">
                <a:solidFill>
                  <a:srgbClr val="804F3B"/>
                </a:solidFill>
                <a:latin typeface="Canva Sans Bold"/>
              </a:rPr>
              <a:t>Browser Automation: </a:t>
            </a:r>
            <a:r>
              <a:rPr lang="en-US" sz="3112">
                <a:solidFill>
                  <a:srgbClr val="000000"/>
                </a:solidFill>
                <a:latin typeface="Canva Sans"/>
              </a:rPr>
              <a:t>Dynamic scraping often requires browser automation tools like Selenium to interact with the web page as a human user would. This allows the program to handle JavaScript execution and AJAX requests.</a:t>
            </a:r>
          </a:p>
          <a:p>
            <a:pPr algn="just">
              <a:lnSpc>
                <a:spcPts val="4358"/>
              </a:lnSpc>
            </a:pPr>
            <a:r>
              <a:rPr lang="en-US" sz="3112">
                <a:solidFill>
                  <a:srgbClr val="804F3B"/>
                </a:solidFill>
                <a:latin typeface="Canva Sans Bold"/>
              </a:rPr>
              <a:t>Page Rendering: </a:t>
            </a:r>
            <a:r>
              <a:rPr lang="en-US" sz="3112">
                <a:solidFill>
                  <a:srgbClr val="000000"/>
                </a:solidFill>
                <a:latin typeface="Canva Sans"/>
              </a:rPr>
              <a:t>The web page is rendered in a browser window controlled by Selenium, allowing the program to access the dynamically generated content.</a:t>
            </a:r>
          </a:p>
          <a:p>
            <a:pPr algn="just">
              <a:lnSpc>
                <a:spcPts val="4358"/>
              </a:lnSpc>
            </a:pPr>
            <a:r>
              <a:rPr lang="en-US" sz="3112">
                <a:solidFill>
                  <a:srgbClr val="804F3B"/>
                </a:solidFill>
                <a:latin typeface="Canva Sans Bold"/>
              </a:rPr>
              <a:t>Content Extraction: </a:t>
            </a:r>
            <a:r>
              <a:rPr lang="en-US" sz="3112">
                <a:solidFill>
                  <a:srgbClr val="000000"/>
                </a:solidFill>
                <a:latin typeface="Canva Sans"/>
              </a:rPr>
              <a:t>Similar to static scraping, the program extracts the desired data from the rendered page using techniques like XPath or CSS selectors.</a:t>
            </a:r>
          </a:p>
          <a:p>
            <a:pPr algn="just">
              <a:lnSpc>
                <a:spcPts val="4358"/>
              </a:lnSpc>
            </a:pPr>
            <a:r>
              <a:rPr lang="en-US" sz="3112">
                <a:solidFill>
                  <a:srgbClr val="804F3B"/>
                </a:solidFill>
                <a:latin typeface="Canva Sans Bold"/>
              </a:rPr>
              <a:t>Data Processing: </a:t>
            </a:r>
            <a:r>
              <a:rPr lang="en-US" sz="3112">
                <a:solidFill>
                  <a:srgbClr val="000000"/>
                </a:solidFill>
                <a:latin typeface="Canva Sans"/>
              </a:rPr>
              <a:t>The extracted data is processed as needed, just like in static scraping, before being stored or further analyzed.</a:t>
            </a:r>
          </a:p>
          <a:p>
            <a:pPr algn="just" marL="0" indent="0" lvl="0">
              <a:lnSpc>
                <a:spcPts val="4358"/>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028700" y="9206520"/>
            <a:ext cx="11450725" cy="490855"/>
          </a:xfrm>
          <a:prstGeom prst="rect">
            <a:avLst/>
          </a:prstGeom>
        </p:spPr>
        <p:txBody>
          <a:bodyPr anchor="t" rtlCol="false" tIns="0" lIns="0" bIns="0" rIns="0">
            <a:spAutoFit/>
          </a:bodyPr>
          <a:lstStyle/>
          <a:p>
            <a:pPr algn="l">
              <a:lnSpc>
                <a:spcPts val="3919"/>
              </a:lnSpc>
            </a:pPr>
            <a:r>
              <a:rPr lang="en-US" sz="2799">
                <a:solidFill>
                  <a:srgbClr val="804F3B"/>
                </a:solidFill>
                <a:latin typeface="Raleway"/>
              </a:rPr>
              <a:t>ENHANCING</a:t>
            </a:r>
            <a:r>
              <a:rPr lang="en-US" sz="2799">
                <a:solidFill>
                  <a:srgbClr val="804F3B"/>
                </a:solidFill>
                <a:latin typeface="Raleway"/>
              </a:rPr>
              <a:t> USER EXPERIENCE BY LEVERAGING WEB SCRAPING</a:t>
            </a:r>
          </a:p>
        </p:txBody>
      </p:sp>
      <p:grpSp>
        <p:nvGrpSpPr>
          <p:cNvPr name="Group 3" id="3"/>
          <p:cNvGrpSpPr/>
          <p:nvPr/>
        </p:nvGrpSpPr>
        <p:grpSpPr>
          <a:xfrm rot="0">
            <a:off x="16875087" y="0"/>
            <a:ext cx="1547216" cy="10287000"/>
            <a:chOff x="0" y="0"/>
            <a:chExt cx="523379" cy="3479800"/>
          </a:xfrm>
        </p:grpSpPr>
        <p:sp>
          <p:nvSpPr>
            <p:cNvPr name="Freeform 4" id="4"/>
            <p:cNvSpPr/>
            <p:nvPr/>
          </p:nvSpPr>
          <p:spPr>
            <a:xfrm flipH="false" flipV="false" rot="0">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TextBox 5" id="5"/>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18</a:t>
            </a:r>
          </a:p>
        </p:txBody>
      </p:sp>
      <p:sp>
        <p:nvSpPr>
          <p:cNvPr name="TextBox 6" id="6"/>
          <p:cNvSpPr txBox="true"/>
          <p:nvPr/>
        </p:nvSpPr>
        <p:spPr>
          <a:xfrm rot="0">
            <a:off x="5046084" y="3861699"/>
            <a:ext cx="6245891" cy="1309375"/>
          </a:xfrm>
          <a:prstGeom prst="rect">
            <a:avLst/>
          </a:prstGeom>
        </p:spPr>
        <p:txBody>
          <a:bodyPr anchor="t" rtlCol="false" tIns="0" lIns="0" bIns="0" rIns="0">
            <a:spAutoFit/>
          </a:bodyPr>
          <a:lstStyle/>
          <a:p>
            <a:pPr algn="l" marL="0" indent="0" lvl="0">
              <a:lnSpc>
                <a:spcPts val="10779"/>
              </a:lnSpc>
              <a:spcBef>
                <a:spcPct val="0"/>
              </a:spcBef>
            </a:pPr>
            <a:r>
              <a:rPr lang="en-US" sz="7699">
                <a:solidFill>
                  <a:srgbClr val="804F3B"/>
                </a:solidFill>
                <a:latin typeface="Canva Sans Bold"/>
              </a:rPr>
              <a:t>MODULE - 1</a:t>
            </a: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028700" y="9206520"/>
            <a:ext cx="11450725" cy="490855"/>
          </a:xfrm>
          <a:prstGeom prst="rect">
            <a:avLst/>
          </a:prstGeom>
        </p:spPr>
        <p:txBody>
          <a:bodyPr anchor="t" rtlCol="false" tIns="0" lIns="0" bIns="0" rIns="0">
            <a:spAutoFit/>
          </a:bodyPr>
          <a:lstStyle/>
          <a:p>
            <a:pPr algn="l">
              <a:lnSpc>
                <a:spcPts val="3919"/>
              </a:lnSpc>
            </a:pPr>
            <a:r>
              <a:rPr lang="en-US" sz="2799">
                <a:solidFill>
                  <a:srgbClr val="804F3B"/>
                </a:solidFill>
                <a:latin typeface="Raleway"/>
              </a:rPr>
              <a:t>ENHANCING</a:t>
            </a:r>
            <a:r>
              <a:rPr lang="en-US" sz="2799">
                <a:solidFill>
                  <a:srgbClr val="804F3B"/>
                </a:solidFill>
                <a:latin typeface="Raleway"/>
              </a:rPr>
              <a:t> USER EXPERIENCE BY LEVERAGING WEB SCRAPING</a:t>
            </a:r>
          </a:p>
        </p:txBody>
      </p:sp>
      <p:grpSp>
        <p:nvGrpSpPr>
          <p:cNvPr name="Group 3" id="3"/>
          <p:cNvGrpSpPr/>
          <p:nvPr/>
        </p:nvGrpSpPr>
        <p:grpSpPr>
          <a:xfrm rot="0">
            <a:off x="16875087" y="0"/>
            <a:ext cx="1547216" cy="10287000"/>
            <a:chOff x="0" y="0"/>
            <a:chExt cx="523379" cy="3479800"/>
          </a:xfrm>
        </p:grpSpPr>
        <p:sp>
          <p:nvSpPr>
            <p:cNvPr name="Freeform 4" id="4"/>
            <p:cNvSpPr/>
            <p:nvPr/>
          </p:nvSpPr>
          <p:spPr>
            <a:xfrm flipH="false" flipV="false" rot="0">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TextBox 5" id="5"/>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19</a:t>
            </a:r>
          </a:p>
        </p:txBody>
      </p:sp>
      <p:sp>
        <p:nvSpPr>
          <p:cNvPr name="TextBox 6" id="6"/>
          <p:cNvSpPr txBox="true"/>
          <p:nvPr/>
        </p:nvSpPr>
        <p:spPr>
          <a:xfrm rot="0">
            <a:off x="446009" y="537527"/>
            <a:ext cx="16230600" cy="887095"/>
          </a:xfrm>
          <a:prstGeom prst="rect">
            <a:avLst/>
          </a:prstGeom>
        </p:spPr>
        <p:txBody>
          <a:bodyPr anchor="t" rtlCol="false" tIns="0" lIns="0" bIns="0" rIns="0">
            <a:spAutoFit/>
          </a:bodyPr>
          <a:lstStyle/>
          <a:p>
            <a:pPr algn="l" marL="0" indent="0" lvl="0">
              <a:lnSpc>
                <a:spcPts val="7279"/>
              </a:lnSpc>
              <a:spcBef>
                <a:spcPct val="0"/>
              </a:spcBef>
            </a:pPr>
            <a:r>
              <a:rPr lang="en-US" sz="5199">
                <a:solidFill>
                  <a:srgbClr val="804F3B"/>
                </a:solidFill>
                <a:latin typeface="Canva Sans Bold"/>
              </a:rPr>
              <a:t>Weather Data Aggregator</a:t>
            </a:r>
          </a:p>
        </p:txBody>
      </p:sp>
      <p:sp>
        <p:nvSpPr>
          <p:cNvPr name="TextBox 7" id="7"/>
          <p:cNvSpPr txBox="true"/>
          <p:nvPr/>
        </p:nvSpPr>
        <p:spPr>
          <a:xfrm rot="0">
            <a:off x="446009" y="2311813"/>
            <a:ext cx="15654277" cy="6273620"/>
          </a:xfrm>
          <a:prstGeom prst="rect">
            <a:avLst/>
          </a:prstGeom>
        </p:spPr>
        <p:txBody>
          <a:bodyPr anchor="t" rtlCol="false" tIns="0" lIns="0" bIns="0" rIns="0">
            <a:spAutoFit/>
          </a:bodyPr>
          <a:lstStyle/>
          <a:p>
            <a:pPr algn="l" marL="697960" indent="-348980" lvl="1">
              <a:lnSpc>
                <a:spcPts val="4525"/>
              </a:lnSpc>
              <a:buFont typeface="Arial"/>
              <a:buChar char="•"/>
            </a:pPr>
            <a:r>
              <a:rPr lang="en-US" sz="3232">
                <a:solidFill>
                  <a:srgbClr val="804F3B"/>
                </a:solidFill>
                <a:latin typeface="Canva Sans Bold"/>
              </a:rPr>
              <a:t>Google Search Integration:</a:t>
            </a:r>
            <a:r>
              <a:rPr lang="en-US" sz="3232">
                <a:solidFill>
                  <a:srgbClr val="804F3B"/>
                </a:solidFill>
                <a:latin typeface="Canva Sans"/>
              </a:rPr>
              <a:t> We've integrated Google search functionality to enhance our system's ability to fetch relevant product listings based on user input. Leveraging Google's search algorithms ensures that we provide accurate and comprehensive data, enriching the user experience.</a:t>
            </a:r>
          </a:p>
          <a:p>
            <a:pPr algn="l">
              <a:lnSpc>
                <a:spcPts val="4525"/>
              </a:lnSpc>
            </a:pPr>
          </a:p>
          <a:p>
            <a:pPr algn="l" marL="697960" indent="-348980" lvl="1">
              <a:lnSpc>
                <a:spcPts val="4525"/>
              </a:lnSpc>
              <a:buFont typeface="Arial"/>
              <a:buChar char="•"/>
            </a:pPr>
            <a:r>
              <a:rPr lang="en-US" sz="3232">
                <a:solidFill>
                  <a:srgbClr val="804F3B"/>
                </a:solidFill>
                <a:latin typeface="Canva Sans Bold"/>
              </a:rPr>
              <a:t>Web Automation: </a:t>
            </a:r>
            <a:r>
              <a:rPr lang="en-US" sz="3232">
                <a:solidFill>
                  <a:srgbClr val="804F3B"/>
                </a:solidFill>
                <a:latin typeface="Canva Sans"/>
              </a:rPr>
              <a:t>The web automation part of the code initiates a Google search for the IMDb page of a given movie. It retrieves the search results, finds the IMDb link, and navigates to the IMDb page. Using Beautiful Soup and JSON parsing, it extracts movie information such as rating and summary. Finally, it saves the extracted information to the database.</a:t>
            </a:r>
          </a:p>
          <a:p>
            <a:pPr algn="l">
              <a:lnSpc>
                <a:spcPts val="4525"/>
              </a:lnSpc>
              <a:spcBef>
                <a:spcPct val="0"/>
              </a:spcBef>
            </a:pPr>
            <a:r>
              <a:rPr lang="en-US" sz="3232">
                <a:solidFill>
                  <a:srgbClr val="804F3B"/>
                </a:solidFill>
                <a:latin typeface="Canva Sans"/>
              </a:rPr>
              <a:t>.</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EDE0D4"/>
        </a:solidFill>
      </p:bgPr>
    </p:bg>
    <p:spTree>
      <p:nvGrpSpPr>
        <p:cNvPr id="1" name=""/>
        <p:cNvGrpSpPr/>
        <p:nvPr/>
      </p:nvGrpSpPr>
      <p:grpSpPr>
        <a:xfrm>
          <a:off x="0" y="0"/>
          <a:ext cx="0" cy="0"/>
          <a:chOff x="0" y="0"/>
          <a:chExt cx="0" cy="0"/>
        </a:xfrm>
      </p:grpSpPr>
      <p:grpSp>
        <p:nvGrpSpPr>
          <p:cNvPr name="Group 2" id="2"/>
          <p:cNvGrpSpPr/>
          <p:nvPr/>
        </p:nvGrpSpPr>
        <p:grpSpPr>
          <a:xfrm rot="0">
            <a:off x="16740784" y="0"/>
            <a:ext cx="1547216" cy="10287000"/>
            <a:chOff x="0" y="0"/>
            <a:chExt cx="523379" cy="3479800"/>
          </a:xfrm>
        </p:grpSpPr>
        <p:sp>
          <p:nvSpPr>
            <p:cNvPr name="Freeform 3" id="3"/>
            <p:cNvSpPr/>
            <p:nvPr/>
          </p:nvSpPr>
          <p:spPr>
            <a:xfrm flipH="false" flipV="false" rot="0">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TextBox 4" id="4"/>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2</a:t>
            </a:r>
          </a:p>
        </p:txBody>
      </p:sp>
      <p:sp>
        <p:nvSpPr>
          <p:cNvPr name="TextBox 5" id="5"/>
          <p:cNvSpPr txBox="true"/>
          <p:nvPr/>
        </p:nvSpPr>
        <p:spPr>
          <a:xfrm rot="0">
            <a:off x="1290976" y="4048175"/>
            <a:ext cx="14537007" cy="3754728"/>
          </a:xfrm>
          <a:prstGeom prst="rect">
            <a:avLst/>
          </a:prstGeom>
        </p:spPr>
        <p:txBody>
          <a:bodyPr anchor="t" rtlCol="false" tIns="0" lIns="0" bIns="0" rIns="0">
            <a:spAutoFit/>
          </a:bodyPr>
          <a:lstStyle/>
          <a:p>
            <a:pPr algn="just">
              <a:lnSpc>
                <a:spcPts val="5926"/>
              </a:lnSpc>
            </a:pPr>
          </a:p>
          <a:p>
            <a:pPr algn="just">
              <a:lnSpc>
                <a:spcPts val="5926"/>
              </a:lnSpc>
            </a:pPr>
            <a:r>
              <a:rPr lang="en-US" sz="3950">
                <a:solidFill>
                  <a:srgbClr val="804F3B"/>
                </a:solidFill>
                <a:latin typeface="Arimo"/>
              </a:rPr>
              <a:t>In the current digital age , where information is abundant but often scattered across various websites, our project focuses on providing users with direct access to relevant information by utilizing web scraping techniques</a:t>
            </a:r>
          </a:p>
        </p:txBody>
      </p:sp>
      <p:sp>
        <p:nvSpPr>
          <p:cNvPr name="TextBox 6" id="6"/>
          <p:cNvSpPr txBox="true"/>
          <p:nvPr/>
        </p:nvSpPr>
        <p:spPr>
          <a:xfrm rot="0">
            <a:off x="1290976" y="1776290"/>
            <a:ext cx="10770559" cy="1292861"/>
          </a:xfrm>
          <a:prstGeom prst="rect">
            <a:avLst/>
          </a:prstGeom>
        </p:spPr>
        <p:txBody>
          <a:bodyPr anchor="t" rtlCol="false" tIns="0" lIns="0" bIns="0" rIns="0">
            <a:spAutoFit/>
          </a:bodyPr>
          <a:lstStyle/>
          <a:p>
            <a:pPr algn="l">
              <a:lnSpc>
                <a:spcPts val="10639"/>
              </a:lnSpc>
            </a:pPr>
            <a:r>
              <a:rPr lang="en-US" sz="7599">
                <a:solidFill>
                  <a:srgbClr val="804F3B"/>
                </a:solidFill>
                <a:latin typeface="Canva Sans Bold"/>
              </a:rPr>
              <a:t>INTRODUCTION</a:t>
            </a:r>
          </a:p>
        </p:txBody>
      </p:sp>
    </p:spTree>
  </p:cSld>
  <p:clrMapOvr>
    <a:masterClrMapping/>
  </p:clrMapOvr>
</p:sld>
</file>

<file path=ppt/slides/slide20.xml><?xml version="1.0" encoding="utf-8"?>
<p:sld xmlns:p="http://schemas.openxmlformats.org/presentationml/2006/main" xmlns:a="http://schemas.openxmlformats.org/drawingml/2006/main">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028700" y="9206520"/>
            <a:ext cx="11450725" cy="490855"/>
          </a:xfrm>
          <a:prstGeom prst="rect">
            <a:avLst/>
          </a:prstGeom>
        </p:spPr>
        <p:txBody>
          <a:bodyPr anchor="t" rtlCol="false" tIns="0" lIns="0" bIns="0" rIns="0">
            <a:spAutoFit/>
          </a:bodyPr>
          <a:lstStyle/>
          <a:p>
            <a:pPr algn="l">
              <a:lnSpc>
                <a:spcPts val="3919"/>
              </a:lnSpc>
            </a:pPr>
            <a:r>
              <a:rPr lang="en-US" sz="2799">
                <a:solidFill>
                  <a:srgbClr val="804F3B"/>
                </a:solidFill>
                <a:latin typeface="Raleway"/>
              </a:rPr>
              <a:t>ENHANCING</a:t>
            </a:r>
            <a:r>
              <a:rPr lang="en-US" sz="2799">
                <a:solidFill>
                  <a:srgbClr val="804F3B"/>
                </a:solidFill>
                <a:latin typeface="Raleway"/>
              </a:rPr>
              <a:t> USER EXPERIENCE BY LEVERAGING WEB SCRAPING</a:t>
            </a:r>
          </a:p>
        </p:txBody>
      </p:sp>
      <p:grpSp>
        <p:nvGrpSpPr>
          <p:cNvPr name="Group 3" id="3"/>
          <p:cNvGrpSpPr/>
          <p:nvPr/>
        </p:nvGrpSpPr>
        <p:grpSpPr>
          <a:xfrm rot="0">
            <a:off x="16875087" y="0"/>
            <a:ext cx="1547216" cy="10287000"/>
            <a:chOff x="0" y="0"/>
            <a:chExt cx="523379" cy="3479800"/>
          </a:xfrm>
        </p:grpSpPr>
        <p:sp>
          <p:nvSpPr>
            <p:cNvPr name="Freeform 4" id="4"/>
            <p:cNvSpPr/>
            <p:nvPr/>
          </p:nvSpPr>
          <p:spPr>
            <a:xfrm flipH="false" flipV="false" rot="0">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TextBox 5" id="5"/>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20</a:t>
            </a:r>
          </a:p>
        </p:txBody>
      </p:sp>
      <p:sp>
        <p:nvSpPr>
          <p:cNvPr name="TextBox 6" id="6"/>
          <p:cNvSpPr txBox="true"/>
          <p:nvPr/>
        </p:nvSpPr>
        <p:spPr>
          <a:xfrm rot="0">
            <a:off x="446009" y="537527"/>
            <a:ext cx="16230600" cy="887095"/>
          </a:xfrm>
          <a:prstGeom prst="rect">
            <a:avLst/>
          </a:prstGeom>
        </p:spPr>
        <p:txBody>
          <a:bodyPr anchor="t" rtlCol="false" tIns="0" lIns="0" bIns="0" rIns="0">
            <a:spAutoFit/>
          </a:bodyPr>
          <a:lstStyle/>
          <a:p>
            <a:pPr algn="l" marL="0" indent="0" lvl="0">
              <a:lnSpc>
                <a:spcPts val="7279"/>
              </a:lnSpc>
              <a:spcBef>
                <a:spcPct val="0"/>
              </a:spcBef>
            </a:pPr>
            <a:r>
              <a:rPr lang="en-US" sz="5199">
                <a:solidFill>
                  <a:srgbClr val="804F3B"/>
                </a:solidFill>
                <a:latin typeface="Canva Sans Bold"/>
              </a:rPr>
              <a:t>Weather Data Aggregator</a:t>
            </a:r>
          </a:p>
        </p:txBody>
      </p:sp>
      <p:sp>
        <p:nvSpPr>
          <p:cNvPr name="TextBox 7" id="7"/>
          <p:cNvSpPr txBox="true"/>
          <p:nvPr/>
        </p:nvSpPr>
        <p:spPr>
          <a:xfrm rot="0">
            <a:off x="0" y="1881290"/>
            <a:ext cx="16875087" cy="6134632"/>
          </a:xfrm>
          <a:prstGeom prst="rect">
            <a:avLst/>
          </a:prstGeom>
        </p:spPr>
        <p:txBody>
          <a:bodyPr anchor="t" rtlCol="false" tIns="0" lIns="0" bIns="0" rIns="0">
            <a:spAutoFit/>
          </a:bodyPr>
          <a:lstStyle/>
          <a:p>
            <a:pPr algn="l">
              <a:lnSpc>
                <a:spcPts val="4476"/>
              </a:lnSpc>
            </a:pPr>
          </a:p>
          <a:p>
            <a:pPr algn="l" marL="690351" indent="-345176" lvl="1">
              <a:lnSpc>
                <a:spcPts val="4476"/>
              </a:lnSpc>
              <a:buFont typeface="Arial"/>
              <a:buChar char="•"/>
            </a:pPr>
            <a:r>
              <a:rPr lang="en-US" sz="3197">
                <a:solidFill>
                  <a:srgbClr val="804F3B"/>
                </a:solidFill>
                <a:latin typeface="Canva Sans Bold"/>
              </a:rPr>
              <a:t>Data Processing: </a:t>
            </a:r>
            <a:r>
              <a:rPr lang="en-US" sz="3197">
                <a:solidFill>
                  <a:srgbClr val="000000"/>
                </a:solidFill>
                <a:latin typeface="Canva Sans"/>
              </a:rPr>
              <a:t>Parses the extracted weather data, including dates, high and low temperatures, into a structured format. Handles the scenario where the temperature information may contain percentage symbols, indicating humidity.</a:t>
            </a:r>
          </a:p>
          <a:p>
            <a:pPr algn="l">
              <a:lnSpc>
                <a:spcPts val="4476"/>
              </a:lnSpc>
            </a:pPr>
          </a:p>
          <a:p>
            <a:pPr algn="l" marL="690351" indent="-345176" lvl="1">
              <a:lnSpc>
                <a:spcPts val="4476"/>
              </a:lnSpc>
              <a:buFont typeface="Arial"/>
              <a:buChar char="•"/>
            </a:pPr>
            <a:r>
              <a:rPr lang="en-US" sz="3197">
                <a:solidFill>
                  <a:srgbClr val="804F3B"/>
                </a:solidFill>
                <a:latin typeface="Canva Sans Bold"/>
              </a:rPr>
              <a:t>Data Analysis and Presentation</a:t>
            </a:r>
            <a:r>
              <a:rPr lang="en-US" sz="3197">
                <a:solidFill>
                  <a:srgbClr val="9B6543"/>
                </a:solidFill>
                <a:latin typeface="Canva Sans Bold"/>
              </a:rPr>
              <a:t>: </a:t>
            </a:r>
            <a:r>
              <a:rPr lang="en-US" sz="3197">
                <a:solidFill>
                  <a:srgbClr val="9B6543"/>
                </a:solidFill>
                <a:latin typeface="Canva Sans"/>
              </a:rPr>
              <a:t> </a:t>
            </a:r>
            <a:r>
              <a:rPr lang="en-US" sz="3197">
                <a:solidFill>
                  <a:srgbClr val="000000"/>
                </a:solidFill>
                <a:latin typeface="Canva Sans"/>
              </a:rPr>
              <a:t>analyzes scraped weather data, such as high temperature and low temperature .  Presents this data in a User friendly way through graphical representations such as line graphs . Additionally, our project condenses important information into easy-to-read reports, presenting daily, weekly, or monthly summaries along with forecast analyses</a:t>
            </a:r>
            <a:r>
              <a:rPr lang="en-US" sz="3197">
                <a:solidFill>
                  <a:srgbClr val="9B6543"/>
                </a:solidFill>
                <a:latin typeface="Canva Sans"/>
              </a:rPr>
              <a:t>.</a:t>
            </a:r>
          </a:p>
          <a:p>
            <a:pPr algn="l">
              <a:lnSpc>
                <a:spcPts val="4476"/>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028700" y="9206520"/>
            <a:ext cx="11450725" cy="490855"/>
          </a:xfrm>
          <a:prstGeom prst="rect">
            <a:avLst/>
          </a:prstGeom>
        </p:spPr>
        <p:txBody>
          <a:bodyPr anchor="t" rtlCol="false" tIns="0" lIns="0" bIns="0" rIns="0">
            <a:spAutoFit/>
          </a:bodyPr>
          <a:lstStyle/>
          <a:p>
            <a:pPr algn="l">
              <a:lnSpc>
                <a:spcPts val="3919"/>
              </a:lnSpc>
            </a:pPr>
            <a:r>
              <a:rPr lang="en-US" sz="2799">
                <a:solidFill>
                  <a:srgbClr val="804F3B"/>
                </a:solidFill>
                <a:latin typeface="Raleway"/>
              </a:rPr>
              <a:t>ENHANCING</a:t>
            </a:r>
            <a:r>
              <a:rPr lang="en-US" sz="2799">
                <a:solidFill>
                  <a:srgbClr val="804F3B"/>
                </a:solidFill>
                <a:latin typeface="Raleway"/>
              </a:rPr>
              <a:t> USER EXPERIENCE BY LEVERAGING WEB SCRAPING</a:t>
            </a:r>
          </a:p>
        </p:txBody>
      </p:sp>
      <p:grpSp>
        <p:nvGrpSpPr>
          <p:cNvPr name="Group 3" id="3"/>
          <p:cNvGrpSpPr/>
          <p:nvPr/>
        </p:nvGrpSpPr>
        <p:grpSpPr>
          <a:xfrm rot="0">
            <a:off x="16875087" y="0"/>
            <a:ext cx="1547216" cy="10287000"/>
            <a:chOff x="0" y="0"/>
            <a:chExt cx="523379" cy="3479800"/>
          </a:xfrm>
        </p:grpSpPr>
        <p:sp>
          <p:nvSpPr>
            <p:cNvPr name="Freeform 4" id="4"/>
            <p:cNvSpPr/>
            <p:nvPr/>
          </p:nvSpPr>
          <p:spPr>
            <a:xfrm flipH="false" flipV="false" rot="0">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TextBox 5" id="5"/>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21</a:t>
            </a:r>
          </a:p>
        </p:txBody>
      </p:sp>
      <p:sp>
        <p:nvSpPr>
          <p:cNvPr name="TextBox 6" id="6"/>
          <p:cNvSpPr txBox="true"/>
          <p:nvPr/>
        </p:nvSpPr>
        <p:spPr>
          <a:xfrm rot="0">
            <a:off x="5046084" y="3861699"/>
            <a:ext cx="6245891" cy="1309375"/>
          </a:xfrm>
          <a:prstGeom prst="rect">
            <a:avLst/>
          </a:prstGeom>
        </p:spPr>
        <p:txBody>
          <a:bodyPr anchor="t" rtlCol="false" tIns="0" lIns="0" bIns="0" rIns="0">
            <a:spAutoFit/>
          </a:bodyPr>
          <a:lstStyle/>
          <a:p>
            <a:pPr algn="l" marL="0" indent="0" lvl="0">
              <a:lnSpc>
                <a:spcPts val="10779"/>
              </a:lnSpc>
              <a:spcBef>
                <a:spcPct val="0"/>
              </a:spcBef>
            </a:pPr>
            <a:r>
              <a:rPr lang="en-US" sz="7699">
                <a:solidFill>
                  <a:srgbClr val="804F3B"/>
                </a:solidFill>
                <a:latin typeface="Canva Sans Bold"/>
              </a:rPr>
              <a:t>MODULE - 2</a:t>
            </a:r>
          </a:p>
        </p:txBody>
      </p:sp>
    </p:spTree>
  </p:cSld>
  <p:clrMapOvr>
    <a:masterClrMapping/>
  </p:clrMapOvr>
</p:sld>
</file>

<file path=ppt/slides/slide22.xml><?xml version="1.0" encoding="utf-8"?>
<p:sld xmlns:p="http://schemas.openxmlformats.org/presentationml/2006/main" xmlns:a="http://schemas.openxmlformats.org/drawingml/2006/main">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028700" y="9206520"/>
            <a:ext cx="11450725" cy="490855"/>
          </a:xfrm>
          <a:prstGeom prst="rect">
            <a:avLst/>
          </a:prstGeom>
        </p:spPr>
        <p:txBody>
          <a:bodyPr anchor="t" rtlCol="false" tIns="0" lIns="0" bIns="0" rIns="0">
            <a:spAutoFit/>
          </a:bodyPr>
          <a:lstStyle/>
          <a:p>
            <a:pPr algn="l">
              <a:lnSpc>
                <a:spcPts val="3919"/>
              </a:lnSpc>
            </a:pPr>
            <a:r>
              <a:rPr lang="en-US" sz="2799">
                <a:solidFill>
                  <a:srgbClr val="804F3B"/>
                </a:solidFill>
                <a:latin typeface="Raleway"/>
              </a:rPr>
              <a:t>ENHANCING</a:t>
            </a:r>
            <a:r>
              <a:rPr lang="en-US" sz="2799">
                <a:solidFill>
                  <a:srgbClr val="804F3B"/>
                </a:solidFill>
                <a:latin typeface="Raleway"/>
              </a:rPr>
              <a:t> USER EXPERIENCE BY LEVERAGING WEB SCRAPING</a:t>
            </a:r>
          </a:p>
        </p:txBody>
      </p:sp>
      <p:grpSp>
        <p:nvGrpSpPr>
          <p:cNvPr name="Group 3" id="3"/>
          <p:cNvGrpSpPr/>
          <p:nvPr/>
        </p:nvGrpSpPr>
        <p:grpSpPr>
          <a:xfrm rot="0">
            <a:off x="16875087" y="0"/>
            <a:ext cx="1547216" cy="10287000"/>
            <a:chOff x="0" y="0"/>
            <a:chExt cx="523379" cy="3479800"/>
          </a:xfrm>
        </p:grpSpPr>
        <p:sp>
          <p:nvSpPr>
            <p:cNvPr name="Freeform 4" id="4"/>
            <p:cNvSpPr/>
            <p:nvPr/>
          </p:nvSpPr>
          <p:spPr>
            <a:xfrm flipH="false" flipV="false" rot="0">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TextBox 5" id="5"/>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22</a:t>
            </a:r>
          </a:p>
        </p:txBody>
      </p:sp>
      <p:sp>
        <p:nvSpPr>
          <p:cNvPr name="TextBox 6" id="6"/>
          <p:cNvSpPr txBox="true"/>
          <p:nvPr/>
        </p:nvSpPr>
        <p:spPr>
          <a:xfrm rot="0">
            <a:off x="446009" y="537527"/>
            <a:ext cx="16230600" cy="887095"/>
          </a:xfrm>
          <a:prstGeom prst="rect">
            <a:avLst/>
          </a:prstGeom>
        </p:spPr>
        <p:txBody>
          <a:bodyPr anchor="t" rtlCol="false" tIns="0" lIns="0" bIns="0" rIns="0">
            <a:spAutoFit/>
          </a:bodyPr>
          <a:lstStyle/>
          <a:p>
            <a:pPr algn="l" marL="0" indent="0" lvl="0">
              <a:lnSpc>
                <a:spcPts val="7279"/>
              </a:lnSpc>
              <a:spcBef>
                <a:spcPct val="0"/>
              </a:spcBef>
            </a:pPr>
            <a:r>
              <a:rPr lang="en-US" sz="5199">
                <a:solidFill>
                  <a:srgbClr val="804F3B"/>
                </a:solidFill>
                <a:latin typeface="Canva Sans Bold"/>
              </a:rPr>
              <a:t>FilmInsight Viewer</a:t>
            </a:r>
          </a:p>
        </p:txBody>
      </p:sp>
      <p:sp>
        <p:nvSpPr>
          <p:cNvPr name="TextBox 7" id="7"/>
          <p:cNvSpPr txBox="true"/>
          <p:nvPr/>
        </p:nvSpPr>
        <p:spPr>
          <a:xfrm rot="0">
            <a:off x="446009" y="2625076"/>
            <a:ext cx="16463935" cy="5380990"/>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804F3B"/>
                </a:solidFill>
                <a:latin typeface="Canva Sans Bold"/>
              </a:rPr>
              <a:t>Google Search Integration:</a:t>
            </a:r>
            <a:r>
              <a:rPr lang="en-US" sz="3399">
                <a:solidFill>
                  <a:srgbClr val="000000"/>
                </a:solidFill>
                <a:latin typeface="Canva Sans Bold"/>
              </a:rPr>
              <a:t> </a:t>
            </a:r>
            <a:r>
              <a:rPr lang="en-US" sz="3399">
                <a:solidFill>
                  <a:srgbClr val="000000"/>
                </a:solidFill>
                <a:latin typeface="Canva Sans"/>
              </a:rPr>
              <a:t>We've integrated Google search functionality to enhance our system's ability to fetch relevant product listings based on user input. Leveraging Google's search algorithms ensures that we provide accurate and comprehensive data, enriching the user experience.</a:t>
            </a:r>
          </a:p>
          <a:p>
            <a:pPr algn="just" marL="734059" indent="-367030" lvl="1">
              <a:lnSpc>
                <a:spcPts val="4759"/>
              </a:lnSpc>
              <a:buFont typeface="Arial"/>
              <a:buChar char="•"/>
            </a:pPr>
            <a:r>
              <a:rPr lang="en-US" sz="3399">
                <a:solidFill>
                  <a:srgbClr val="804F3B"/>
                </a:solidFill>
                <a:latin typeface="Canva Sans Bold"/>
              </a:rPr>
              <a:t>Web Automation:</a:t>
            </a:r>
            <a:r>
              <a:rPr lang="en-US" sz="3399">
                <a:solidFill>
                  <a:srgbClr val="804F3B"/>
                </a:solidFill>
                <a:latin typeface="Canva Sans"/>
              </a:rPr>
              <a:t> </a:t>
            </a:r>
            <a:r>
              <a:rPr lang="en-US" sz="3399">
                <a:solidFill>
                  <a:srgbClr val="000000"/>
                </a:solidFill>
                <a:latin typeface="Canva Sans"/>
              </a:rPr>
              <a:t>Our system utilizes web automation techniques to seamlessly navigate to corresponding IMBD sites from Google search results. This automation streamlines the process, enabling our system to access the required site with more accuracy.</a:t>
            </a:r>
          </a:p>
          <a:p>
            <a:pPr algn="l" marL="0" indent="0" lvl="0">
              <a:lnSpc>
                <a:spcPts val="4759"/>
              </a:lnSpc>
              <a:spcBef>
                <a:spcPct val="0"/>
              </a:spcBef>
            </a:pPr>
          </a:p>
        </p:txBody>
      </p:sp>
    </p:spTree>
  </p:cSld>
  <p:clrMapOvr>
    <a:masterClrMapping/>
  </p:clrMapOvr>
</p:sld>
</file>

<file path=ppt/slides/slide23.xml><?xml version="1.0" encoding="utf-8"?>
<p:sld xmlns:p="http://schemas.openxmlformats.org/presentationml/2006/main" xmlns:a="http://schemas.openxmlformats.org/drawingml/2006/main">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028700" y="9206520"/>
            <a:ext cx="11450725" cy="490855"/>
          </a:xfrm>
          <a:prstGeom prst="rect">
            <a:avLst/>
          </a:prstGeom>
        </p:spPr>
        <p:txBody>
          <a:bodyPr anchor="t" rtlCol="false" tIns="0" lIns="0" bIns="0" rIns="0">
            <a:spAutoFit/>
          </a:bodyPr>
          <a:lstStyle/>
          <a:p>
            <a:pPr algn="l">
              <a:lnSpc>
                <a:spcPts val="3919"/>
              </a:lnSpc>
            </a:pPr>
            <a:r>
              <a:rPr lang="en-US" sz="2799">
                <a:solidFill>
                  <a:srgbClr val="804F3B"/>
                </a:solidFill>
                <a:latin typeface="Raleway"/>
              </a:rPr>
              <a:t>ENHANCING</a:t>
            </a:r>
            <a:r>
              <a:rPr lang="en-US" sz="2799">
                <a:solidFill>
                  <a:srgbClr val="804F3B"/>
                </a:solidFill>
                <a:latin typeface="Raleway"/>
              </a:rPr>
              <a:t> USER EXPERIENCE BY LEVERAGING WEB SCRAPING</a:t>
            </a:r>
          </a:p>
        </p:txBody>
      </p:sp>
      <p:grpSp>
        <p:nvGrpSpPr>
          <p:cNvPr name="Group 3" id="3"/>
          <p:cNvGrpSpPr/>
          <p:nvPr/>
        </p:nvGrpSpPr>
        <p:grpSpPr>
          <a:xfrm rot="0">
            <a:off x="16875087" y="0"/>
            <a:ext cx="1547216" cy="10287000"/>
            <a:chOff x="0" y="0"/>
            <a:chExt cx="523379" cy="3479800"/>
          </a:xfrm>
        </p:grpSpPr>
        <p:sp>
          <p:nvSpPr>
            <p:cNvPr name="Freeform 4" id="4"/>
            <p:cNvSpPr/>
            <p:nvPr/>
          </p:nvSpPr>
          <p:spPr>
            <a:xfrm flipH="false" flipV="false" rot="0">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TextBox 5" id="5"/>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23</a:t>
            </a:r>
          </a:p>
        </p:txBody>
      </p:sp>
      <p:sp>
        <p:nvSpPr>
          <p:cNvPr name="TextBox 6" id="6"/>
          <p:cNvSpPr txBox="true"/>
          <p:nvPr/>
        </p:nvSpPr>
        <p:spPr>
          <a:xfrm rot="0">
            <a:off x="446009" y="537527"/>
            <a:ext cx="16230600" cy="887095"/>
          </a:xfrm>
          <a:prstGeom prst="rect">
            <a:avLst/>
          </a:prstGeom>
        </p:spPr>
        <p:txBody>
          <a:bodyPr anchor="t" rtlCol="false" tIns="0" lIns="0" bIns="0" rIns="0">
            <a:spAutoFit/>
          </a:bodyPr>
          <a:lstStyle/>
          <a:p>
            <a:pPr algn="l" marL="0" indent="0" lvl="0">
              <a:lnSpc>
                <a:spcPts val="7279"/>
              </a:lnSpc>
              <a:spcBef>
                <a:spcPct val="0"/>
              </a:spcBef>
            </a:pPr>
            <a:r>
              <a:rPr lang="en-US" sz="5199">
                <a:solidFill>
                  <a:srgbClr val="804F3B"/>
                </a:solidFill>
                <a:latin typeface="Canva Sans Bold"/>
              </a:rPr>
              <a:t>FilmInsight Viewer</a:t>
            </a:r>
          </a:p>
        </p:txBody>
      </p:sp>
      <p:sp>
        <p:nvSpPr>
          <p:cNvPr name="TextBox 7" id="7"/>
          <p:cNvSpPr txBox="true"/>
          <p:nvPr/>
        </p:nvSpPr>
        <p:spPr>
          <a:xfrm rot="0">
            <a:off x="446009" y="2625076"/>
            <a:ext cx="16463935" cy="5380990"/>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804F3B"/>
                </a:solidFill>
                <a:latin typeface="Canva Sans Bold"/>
              </a:rPr>
              <a:t>Data Extraction and Parsing:</a:t>
            </a:r>
            <a:r>
              <a:rPr lang="en-US" sz="3399">
                <a:solidFill>
                  <a:srgbClr val="000000"/>
                </a:solidFill>
                <a:latin typeface="Canva Sans Bold"/>
              </a:rPr>
              <a:t> </a:t>
            </a:r>
            <a:r>
              <a:rPr lang="en-US" sz="3399">
                <a:solidFill>
                  <a:srgbClr val="000000"/>
                </a:solidFill>
                <a:latin typeface="Canva Sans"/>
              </a:rPr>
              <a:t>We extract movie information, including name, rating, and summary, by parsing HTML content with BeautifulSoup and JSON parsing. This allows us to efficiently retrieve and process data from IMDb pages.</a:t>
            </a:r>
          </a:p>
          <a:p>
            <a:pPr algn="just" marL="734059" indent="-367030" lvl="1">
              <a:lnSpc>
                <a:spcPts val="4759"/>
              </a:lnSpc>
              <a:buFont typeface="Arial"/>
              <a:buChar char="•"/>
            </a:pPr>
            <a:r>
              <a:rPr lang="en-US" sz="3399">
                <a:solidFill>
                  <a:srgbClr val="804F3B"/>
                </a:solidFill>
                <a:latin typeface="Canva Sans Bold"/>
              </a:rPr>
              <a:t>Error Handling: </a:t>
            </a:r>
            <a:r>
              <a:rPr lang="en-US" sz="3399">
                <a:solidFill>
                  <a:srgbClr val="000000"/>
                </a:solidFill>
                <a:latin typeface="Canva Sans"/>
              </a:rPr>
              <a:t>We implement robust error handling mechanisms to gracefully manage unexpected situations, ensuring reliability and user satisfaction. By anticipating potential errors and implementing appropriate strategies, we enhance the stability of our system.</a:t>
            </a:r>
          </a:p>
          <a:p>
            <a:pPr algn="l" marL="0" indent="0" lvl="0">
              <a:lnSpc>
                <a:spcPts val="4759"/>
              </a:lnSpc>
              <a:spcBef>
                <a:spcPct val="0"/>
              </a:spcBef>
            </a:pPr>
          </a:p>
        </p:txBody>
      </p:sp>
    </p:spTree>
  </p:cSld>
  <p:clrMapOvr>
    <a:masterClrMapping/>
  </p:clrMapOvr>
</p:sld>
</file>

<file path=ppt/slides/slide24.xml><?xml version="1.0" encoding="utf-8"?>
<p:sld xmlns:p="http://schemas.openxmlformats.org/presentationml/2006/main" xmlns:a="http://schemas.openxmlformats.org/drawingml/2006/main">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028700" y="9206520"/>
            <a:ext cx="11450725" cy="490855"/>
          </a:xfrm>
          <a:prstGeom prst="rect">
            <a:avLst/>
          </a:prstGeom>
        </p:spPr>
        <p:txBody>
          <a:bodyPr anchor="t" rtlCol="false" tIns="0" lIns="0" bIns="0" rIns="0">
            <a:spAutoFit/>
          </a:bodyPr>
          <a:lstStyle/>
          <a:p>
            <a:pPr algn="l">
              <a:lnSpc>
                <a:spcPts val="3919"/>
              </a:lnSpc>
            </a:pPr>
            <a:r>
              <a:rPr lang="en-US" sz="2799">
                <a:solidFill>
                  <a:srgbClr val="804F3B"/>
                </a:solidFill>
                <a:latin typeface="Raleway"/>
              </a:rPr>
              <a:t>ENHANCING</a:t>
            </a:r>
            <a:r>
              <a:rPr lang="en-US" sz="2799">
                <a:solidFill>
                  <a:srgbClr val="804F3B"/>
                </a:solidFill>
                <a:latin typeface="Raleway"/>
              </a:rPr>
              <a:t> USER EXPERIENCE BY LEVERAGING WEB SCRAPING</a:t>
            </a:r>
          </a:p>
        </p:txBody>
      </p:sp>
      <p:grpSp>
        <p:nvGrpSpPr>
          <p:cNvPr name="Group 3" id="3"/>
          <p:cNvGrpSpPr/>
          <p:nvPr/>
        </p:nvGrpSpPr>
        <p:grpSpPr>
          <a:xfrm rot="0">
            <a:off x="16875087" y="0"/>
            <a:ext cx="1547216" cy="10287000"/>
            <a:chOff x="0" y="0"/>
            <a:chExt cx="523379" cy="3479800"/>
          </a:xfrm>
        </p:grpSpPr>
        <p:sp>
          <p:nvSpPr>
            <p:cNvPr name="Freeform 4" id="4"/>
            <p:cNvSpPr/>
            <p:nvPr/>
          </p:nvSpPr>
          <p:spPr>
            <a:xfrm flipH="false" flipV="false" rot="0">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TextBox 5" id="5"/>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24</a:t>
            </a:r>
          </a:p>
        </p:txBody>
      </p:sp>
      <p:sp>
        <p:nvSpPr>
          <p:cNvPr name="TextBox 6" id="6"/>
          <p:cNvSpPr txBox="true"/>
          <p:nvPr/>
        </p:nvSpPr>
        <p:spPr>
          <a:xfrm rot="0">
            <a:off x="446009" y="537527"/>
            <a:ext cx="16230600" cy="887095"/>
          </a:xfrm>
          <a:prstGeom prst="rect">
            <a:avLst/>
          </a:prstGeom>
        </p:spPr>
        <p:txBody>
          <a:bodyPr anchor="t" rtlCol="false" tIns="0" lIns="0" bIns="0" rIns="0">
            <a:spAutoFit/>
          </a:bodyPr>
          <a:lstStyle/>
          <a:p>
            <a:pPr algn="l" marL="0" indent="0" lvl="0">
              <a:lnSpc>
                <a:spcPts val="7279"/>
              </a:lnSpc>
              <a:spcBef>
                <a:spcPct val="0"/>
              </a:spcBef>
            </a:pPr>
            <a:r>
              <a:rPr lang="en-US" sz="5199">
                <a:solidFill>
                  <a:srgbClr val="804F3B"/>
                </a:solidFill>
                <a:latin typeface="Canva Sans Bold"/>
              </a:rPr>
              <a:t>Actor Data Scraper</a:t>
            </a:r>
          </a:p>
        </p:txBody>
      </p:sp>
      <p:sp>
        <p:nvSpPr>
          <p:cNvPr name="TextBox 7" id="7"/>
          <p:cNvSpPr txBox="true"/>
          <p:nvPr/>
        </p:nvSpPr>
        <p:spPr>
          <a:xfrm rot="0">
            <a:off x="446009" y="2625076"/>
            <a:ext cx="16463935" cy="4180840"/>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804F3B"/>
                </a:solidFill>
                <a:latin typeface="Canva Sans Bold"/>
                <a:ea typeface="Canva Sans Bold"/>
              </a:rPr>
              <a:t>Google Se﻿arch Integration: </a:t>
            </a:r>
            <a:r>
              <a:rPr lang="en-US" sz="3399">
                <a:solidFill>
                  <a:srgbClr val="000000"/>
                </a:solidFill>
                <a:latin typeface="Canva Sans"/>
              </a:rPr>
              <a:t>We've integrated Google search functionality to enhance our system's ability to fetch relevant product listings based on user input. Leveraging Google's search algorithms ensures that we provide accurate and comprehensive data, enriching the user experience.</a:t>
            </a:r>
          </a:p>
          <a:p>
            <a:pPr algn="just" marL="734059" indent="-367030" lvl="1">
              <a:lnSpc>
                <a:spcPts val="4759"/>
              </a:lnSpc>
              <a:buFont typeface="Arial"/>
              <a:buChar char="•"/>
            </a:pPr>
            <a:r>
              <a:rPr lang="en-US" sz="3399">
                <a:solidFill>
                  <a:srgbClr val="804F3B"/>
                </a:solidFill>
                <a:latin typeface="Canva Sans Bold"/>
              </a:rPr>
              <a:t>Web Automation:</a:t>
            </a:r>
            <a:r>
              <a:rPr lang="en-US" sz="3399">
                <a:solidFill>
                  <a:srgbClr val="000000"/>
                </a:solidFill>
                <a:latin typeface="Canva Sans"/>
              </a:rPr>
              <a:t> Our system utilizes web automation techniques to seamlessly navigate to wikipedia site from Google search results. </a:t>
            </a:r>
          </a:p>
          <a:p>
            <a:pPr algn="l" marL="0" indent="0" lvl="0">
              <a:lnSpc>
                <a:spcPts val="4759"/>
              </a:lnSpc>
              <a:spcBef>
                <a:spcPct val="0"/>
              </a:spcBef>
            </a:pPr>
          </a:p>
        </p:txBody>
      </p:sp>
    </p:spTree>
  </p:cSld>
  <p:clrMapOvr>
    <a:masterClrMapping/>
  </p:clrMapOvr>
</p:sld>
</file>

<file path=ppt/slides/slide25.xml><?xml version="1.0" encoding="utf-8"?>
<p:sld xmlns:p="http://schemas.openxmlformats.org/presentationml/2006/main" xmlns:a="http://schemas.openxmlformats.org/drawingml/2006/main">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028700" y="9206520"/>
            <a:ext cx="11450725" cy="490855"/>
          </a:xfrm>
          <a:prstGeom prst="rect">
            <a:avLst/>
          </a:prstGeom>
        </p:spPr>
        <p:txBody>
          <a:bodyPr anchor="t" rtlCol="false" tIns="0" lIns="0" bIns="0" rIns="0">
            <a:spAutoFit/>
          </a:bodyPr>
          <a:lstStyle/>
          <a:p>
            <a:pPr algn="l">
              <a:lnSpc>
                <a:spcPts val="3919"/>
              </a:lnSpc>
            </a:pPr>
            <a:r>
              <a:rPr lang="en-US" sz="2799">
                <a:solidFill>
                  <a:srgbClr val="804F3B"/>
                </a:solidFill>
                <a:latin typeface="Raleway"/>
              </a:rPr>
              <a:t>ENHANCING</a:t>
            </a:r>
            <a:r>
              <a:rPr lang="en-US" sz="2799">
                <a:solidFill>
                  <a:srgbClr val="804F3B"/>
                </a:solidFill>
                <a:latin typeface="Raleway"/>
              </a:rPr>
              <a:t> USER EXPERIENCE BY LEVERAGING WEB SCRAPING</a:t>
            </a:r>
          </a:p>
        </p:txBody>
      </p:sp>
      <p:grpSp>
        <p:nvGrpSpPr>
          <p:cNvPr name="Group 3" id="3"/>
          <p:cNvGrpSpPr/>
          <p:nvPr/>
        </p:nvGrpSpPr>
        <p:grpSpPr>
          <a:xfrm rot="0">
            <a:off x="16875087" y="0"/>
            <a:ext cx="1547216" cy="10287000"/>
            <a:chOff x="0" y="0"/>
            <a:chExt cx="523379" cy="3479800"/>
          </a:xfrm>
        </p:grpSpPr>
        <p:sp>
          <p:nvSpPr>
            <p:cNvPr name="Freeform 4" id="4"/>
            <p:cNvSpPr/>
            <p:nvPr/>
          </p:nvSpPr>
          <p:spPr>
            <a:xfrm flipH="false" flipV="false" rot="0">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TextBox 5" id="5"/>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25</a:t>
            </a:r>
          </a:p>
        </p:txBody>
      </p:sp>
      <p:sp>
        <p:nvSpPr>
          <p:cNvPr name="TextBox 6" id="6"/>
          <p:cNvSpPr txBox="true"/>
          <p:nvPr/>
        </p:nvSpPr>
        <p:spPr>
          <a:xfrm rot="0">
            <a:off x="446009" y="537527"/>
            <a:ext cx="16230600" cy="887095"/>
          </a:xfrm>
          <a:prstGeom prst="rect">
            <a:avLst/>
          </a:prstGeom>
        </p:spPr>
        <p:txBody>
          <a:bodyPr anchor="t" rtlCol="false" tIns="0" lIns="0" bIns="0" rIns="0">
            <a:spAutoFit/>
          </a:bodyPr>
          <a:lstStyle/>
          <a:p>
            <a:pPr algn="l" marL="0" indent="0" lvl="0">
              <a:lnSpc>
                <a:spcPts val="7279"/>
              </a:lnSpc>
              <a:spcBef>
                <a:spcPct val="0"/>
              </a:spcBef>
            </a:pPr>
            <a:r>
              <a:rPr lang="en-US" sz="5199">
                <a:solidFill>
                  <a:srgbClr val="804F3B"/>
                </a:solidFill>
                <a:latin typeface="Canva Sans Bold"/>
              </a:rPr>
              <a:t>Actor Data Scraper</a:t>
            </a:r>
          </a:p>
        </p:txBody>
      </p:sp>
      <p:sp>
        <p:nvSpPr>
          <p:cNvPr name="TextBox 7" id="7"/>
          <p:cNvSpPr txBox="true"/>
          <p:nvPr/>
        </p:nvSpPr>
        <p:spPr>
          <a:xfrm rot="0">
            <a:off x="446009" y="2625076"/>
            <a:ext cx="16463935" cy="6581140"/>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804F3B"/>
                </a:solidFill>
                <a:latin typeface="Canva Sans Bold"/>
              </a:rPr>
              <a:t>Data Extraction and Parsing: </a:t>
            </a:r>
            <a:r>
              <a:rPr lang="en-US" sz="3399">
                <a:solidFill>
                  <a:srgbClr val="000000"/>
                </a:solidFill>
                <a:latin typeface="Canva Sans"/>
              </a:rPr>
              <a:t>After reaching the Wikipedia page, we extract movie titles from the filmography tables, excluding header rows, and compile them into a list. This comprehensive approach ensures accurate and reliable extraction of movie data, providing valuable insights into the actor's career.</a:t>
            </a:r>
          </a:p>
          <a:p>
            <a:pPr algn="just" marL="734059" indent="-367030" lvl="1">
              <a:lnSpc>
                <a:spcPts val="4759"/>
              </a:lnSpc>
              <a:buFont typeface="Arial"/>
              <a:buChar char="•"/>
            </a:pPr>
            <a:r>
              <a:rPr lang="en-US" sz="3399">
                <a:solidFill>
                  <a:srgbClr val="804F3B"/>
                </a:solidFill>
                <a:latin typeface="Canva Sans Bold"/>
              </a:rPr>
              <a:t>Error Handling:</a:t>
            </a:r>
            <a:r>
              <a:rPr lang="en-US" sz="3399">
                <a:solidFill>
                  <a:srgbClr val="000000"/>
                </a:solidFill>
                <a:latin typeface="Canva Sans"/>
              </a:rPr>
              <a:t> </a:t>
            </a:r>
            <a:r>
              <a:rPr lang="en-US" sz="3399">
                <a:solidFill>
                  <a:srgbClr val="000000"/>
                </a:solidFill>
                <a:latin typeface="Canva Sans"/>
              </a:rPr>
              <a:t>To ensure the reliability and stability of our data extraction process, we implement robust error handling mechanisms. During the scraping process, we encounter various exceptions, such as element not found errors or connection timeouts. We use retry mechanisms to avoid this and successfully navigate to required page.</a:t>
            </a:r>
          </a:p>
          <a:p>
            <a:pPr algn="l" marL="0" indent="0" lvl="0">
              <a:lnSpc>
                <a:spcPts val="4759"/>
              </a:lnSpc>
              <a:spcBef>
                <a:spcPct val="0"/>
              </a:spcBef>
            </a:pPr>
          </a:p>
        </p:txBody>
      </p:sp>
    </p:spTree>
  </p:cSld>
  <p:clrMapOvr>
    <a:masterClrMapping/>
  </p:clrMapOvr>
</p:sld>
</file>

<file path=ppt/slides/slide26.xml><?xml version="1.0" encoding="utf-8"?>
<p:sld xmlns:p="http://schemas.openxmlformats.org/presentationml/2006/main" xmlns:a="http://schemas.openxmlformats.org/drawingml/2006/main">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028700" y="9206520"/>
            <a:ext cx="11450725" cy="490855"/>
          </a:xfrm>
          <a:prstGeom prst="rect">
            <a:avLst/>
          </a:prstGeom>
        </p:spPr>
        <p:txBody>
          <a:bodyPr anchor="t" rtlCol="false" tIns="0" lIns="0" bIns="0" rIns="0">
            <a:spAutoFit/>
          </a:bodyPr>
          <a:lstStyle/>
          <a:p>
            <a:pPr algn="l">
              <a:lnSpc>
                <a:spcPts val="3919"/>
              </a:lnSpc>
            </a:pPr>
            <a:r>
              <a:rPr lang="en-US" sz="2799">
                <a:solidFill>
                  <a:srgbClr val="804F3B"/>
                </a:solidFill>
                <a:latin typeface="Raleway"/>
              </a:rPr>
              <a:t>ENHANCING</a:t>
            </a:r>
            <a:r>
              <a:rPr lang="en-US" sz="2799">
                <a:solidFill>
                  <a:srgbClr val="804F3B"/>
                </a:solidFill>
                <a:latin typeface="Raleway"/>
              </a:rPr>
              <a:t> USER EXPERIENCE BY LEVERAGING WEB SCRAPING</a:t>
            </a:r>
          </a:p>
        </p:txBody>
      </p:sp>
      <p:grpSp>
        <p:nvGrpSpPr>
          <p:cNvPr name="Group 3" id="3"/>
          <p:cNvGrpSpPr/>
          <p:nvPr/>
        </p:nvGrpSpPr>
        <p:grpSpPr>
          <a:xfrm rot="0">
            <a:off x="16875087" y="0"/>
            <a:ext cx="1547216" cy="10287000"/>
            <a:chOff x="0" y="0"/>
            <a:chExt cx="523379" cy="3479800"/>
          </a:xfrm>
        </p:grpSpPr>
        <p:sp>
          <p:nvSpPr>
            <p:cNvPr name="Freeform 4" id="4"/>
            <p:cNvSpPr/>
            <p:nvPr/>
          </p:nvSpPr>
          <p:spPr>
            <a:xfrm flipH="false" flipV="false" rot="0">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TextBox 5" id="5"/>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26</a:t>
            </a:r>
          </a:p>
        </p:txBody>
      </p:sp>
      <p:sp>
        <p:nvSpPr>
          <p:cNvPr name="TextBox 6" id="6"/>
          <p:cNvSpPr txBox="true"/>
          <p:nvPr/>
        </p:nvSpPr>
        <p:spPr>
          <a:xfrm rot="0">
            <a:off x="5046084" y="3861699"/>
            <a:ext cx="6245891" cy="1309375"/>
          </a:xfrm>
          <a:prstGeom prst="rect">
            <a:avLst/>
          </a:prstGeom>
        </p:spPr>
        <p:txBody>
          <a:bodyPr anchor="t" rtlCol="false" tIns="0" lIns="0" bIns="0" rIns="0">
            <a:spAutoFit/>
          </a:bodyPr>
          <a:lstStyle/>
          <a:p>
            <a:pPr algn="l" marL="0" indent="0" lvl="0">
              <a:lnSpc>
                <a:spcPts val="10779"/>
              </a:lnSpc>
              <a:spcBef>
                <a:spcPct val="0"/>
              </a:spcBef>
            </a:pPr>
            <a:r>
              <a:rPr lang="en-US" sz="7699">
                <a:solidFill>
                  <a:srgbClr val="804F3B"/>
                </a:solidFill>
                <a:latin typeface="Canva Sans Bold"/>
              </a:rPr>
              <a:t>MODULE - 3</a:t>
            </a:r>
          </a:p>
        </p:txBody>
      </p:sp>
    </p:spTree>
  </p:cSld>
  <p:clrMapOvr>
    <a:masterClrMapping/>
  </p:clrMapOvr>
</p:sld>
</file>

<file path=ppt/slides/slide27.xml><?xml version="1.0" encoding="utf-8"?>
<p:sld xmlns:p="http://schemas.openxmlformats.org/presentationml/2006/main" xmlns:a="http://schemas.openxmlformats.org/drawingml/2006/main">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028700" y="9206520"/>
            <a:ext cx="11450725" cy="490855"/>
          </a:xfrm>
          <a:prstGeom prst="rect">
            <a:avLst/>
          </a:prstGeom>
        </p:spPr>
        <p:txBody>
          <a:bodyPr anchor="t" rtlCol="false" tIns="0" lIns="0" bIns="0" rIns="0">
            <a:spAutoFit/>
          </a:bodyPr>
          <a:lstStyle/>
          <a:p>
            <a:pPr algn="l">
              <a:lnSpc>
                <a:spcPts val="3919"/>
              </a:lnSpc>
            </a:pPr>
            <a:r>
              <a:rPr lang="en-US" sz="2799">
                <a:solidFill>
                  <a:srgbClr val="804F3B"/>
                </a:solidFill>
                <a:latin typeface="Raleway"/>
              </a:rPr>
              <a:t>ENHANCING</a:t>
            </a:r>
            <a:r>
              <a:rPr lang="en-US" sz="2799">
                <a:solidFill>
                  <a:srgbClr val="804F3B"/>
                </a:solidFill>
                <a:latin typeface="Raleway"/>
              </a:rPr>
              <a:t> USER EXPERIENCE BY LEVERAGING WEB SCRAPING</a:t>
            </a:r>
          </a:p>
        </p:txBody>
      </p:sp>
      <p:grpSp>
        <p:nvGrpSpPr>
          <p:cNvPr name="Group 3" id="3"/>
          <p:cNvGrpSpPr/>
          <p:nvPr/>
        </p:nvGrpSpPr>
        <p:grpSpPr>
          <a:xfrm rot="0">
            <a:off x="16875087" y="0"/>
            <a:ext cx="1547216" cy="10287000"/>
            <a:chOff x="0" y="0"/>
            <a:chExt cx="523379" cy="3479800"/>
          </a:xfrm>
        </p:grpSpPr>
        <p:sp>
          <p:nvSpPr>
            <p:cNvPr name="Freeform 4" id="4"/>
            <p:cNvSpPr/>
            <p:nvPr/>
          </p:nvSpPr>
          <p:spPr>
            <a:xfrm flipH="false" flipV="false" rot="0">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TextBox 5" id="5"/>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27</a:t>
            </a:r>
          </a:p>
        </p:txBody>
      </p:sp>
      <p:sp>
        <p:nvSpPr>
          <p:cNvPr name="TextBox 6" id="6"/>
          <p:cNvSpPr txBox="true"/>
          <p:nvPr/>
        </p:nvSpPr>
        <p:spPr>
          <a:xfrm rot="0">
            <a:off x="446009" y="537527"/>
            <a:ext cx="16230600" cy="887095"/>
          </a:xfrm>
          <a:prstGeom prst="rect">
            <a:avLst/>
          </a:prstGeom>
        </p:spPr>
        <p:txBody>
          <a:bodyPr anchor="t" rtlCol="false" tIns="0" lIns="0" bIns="0" rIns="0">
            <a:spAutoFit/>
          </a:bodyPr>
          <a:lstStyle/>
          <a:p>
            <a:pPr algn="l" marL="0" indent="0" lvl="0">
              <a:lnSpc>
                <a:spcPts val="7279"/>
              </a:lnSpc>
              <a:spcBef>
                <a:spcPct val="0"/>
              </a:spcBef>
            </a:pPr>
            <a:r>
              <a:rPr lang="en-US" sz="5199">
                <a:solidFill>
                  <a:srgbClr val="804F3B"/>
                </a:solidFill>
                <a:latin typeface="Canva Sans Bold"/>
              </a:rPr>
              <a:t>PRICE COMPARATOR</a:t>
            </a:r>
          </a:p>
        </p:txBody>
      </p:sp>
      <p:sp>
        <p:nvSpPr>
          <p:cNvPr name="TextBox 7" id="7"/>
          <p:cNvSpPr txBox="true"/>
          <p:nvPr/>
        </p:nvSpPr>
        <p:spPr>
          <a:xfrm rot="0">
            <a:off x="446009" y="2017554"/>
            <a:ext cx="16463935" cy="8981440"/>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804F3B"/>
                </a:solidFill>
                <a:latin typeface="Canva Sans Bold"/>
              </a:rPr>
              <a:t>Google Search Integration: </a:t>
            </a:r>
            <a:r>
              <a:rPr lang="en-US" sz="3399">
                <a:solidFill>
                  <a:srgbClr val="000000"/>
                </a:solidFill>
                <a:latin typeface="Canva Sans"/>
              </a:rPr>
              <a:t>We've integrated Google search functionality to enhance our system's ability to fetch relevant product listings based on user input. Leveraging Google's search algorithms ensures that we provide accurate and comprehensive data, enriching the user experience.</a:t>
            </a:r>
          </a:p>
          <a:p>
            <a:pPr algn="just" marL="734059" indent="-367030" lvl="1">
              <a:lnSpc>
                <a:spcPts val="4759"/>
              </a:lnSpc>
              <a:spcBef>
                <a:spcPct val="0"/>
              </a:spcBef>
              <a:buFont typeface="Arial"/>
              <a:buChar char="•"/>
            </a:pPr>
            <a:r>
              <a:rPr lang="en-US" sz="3399">
                <a:solidFill>
                  <a:srgbClr val="804F3B"/>
                </a:solidFill>
                <a:latin typeface="Canva Sans Bold"/>
              </a:rPr>
              <a:t>Web </a:t>
            </a:r>
            <a:r>
              <a:rPr lang="en-US" sz="3399" strike="noStrike" u="none">
                <a:solidFill>
                  <a:srgbClr val="804F3B"/>
                </a:solidFill>
                <a:latin typeface="Canva Sans Bold"/>
              </a:rPr>
              <a:t>Automation</a:t>
            </a:r>
            <a:r>
              <a:rPr lang="en-US" sz="3399" strike="noStrike" u="none">
                <a:solidFill>
                  <a:srgbClr val="000000"/>
                </a:solidFill>
                <a:latin typeface="Canva Sans"/>
              </a:rPr>
              <a:t>: Our system utilizes web automation techniques to seamlessly navigate to corresponding shopping sites from Google search results. This automation streamlines the process, enabling our system to access product pages quickly and efficiently without manual intervention, ultimately saving time for the user.</a:t>
            </a:r>
          </a:p>
          <a:p>
            <a:pPr algn="just" marL="734059" indent="-367030" lvl="1">
              <a:lnSpc>
                <a:spcPts val="4759"/>
              </a:lnSpc>
              <a:spcBef>
                <a:spcPct val="0"/>
              </a:spcBef>
              <a:buFont typeface="Arial"/>
              <a:buChar char="•"/>
            </a:pPr>
            <a:r>
              <a:rPr lang="en-US" sz="3399" strike="noStrike" u="none">
                <a:solidFill>
                  <a:srgbClr val="804F3B"/>
                </a:solidFill>
                <a:latin typeface="Canva Sans Bold"/>
              </a:rPr>
              <a:t>Error Handling:</a:t>
            </a:r>
            <a:r>
              <a:rPr lang="en-US" sz="3399" strike="noStrike" u="none">
                <a:solidFill>
                  <a:srgbClr val="000000"/>
                </a:solidFill>
                <a:latin typeface="Canva Sans"/>
              </a:rPr>
              <a:t> We implement robust error handling mechanisms to gracefully handle unexpected situations, ensuring reliability and user satisfaction.</a:t>
            </a:r>
          </a:p>
          <a:p>
            <a:pPr algn="just">
              <a:lnSpc>
                <a:spcPts val="4759"/>
              </a:lnSpc>
              <a:spcBef>
                <a:spcPct val="0"/>
              </a:spcBef>
            </a:pPr>
          </a:p>
          <a:p>
            <a:pPr algn="just">
              <a:lnSpc>
                <a:spcPts val="4759"/>
              </a:lnSpc>
              <a:spcBef>
                <a:spcPct val="0"/>
              </a:spcBef>
            </a:pPr>
          </a:p>
          <a:p>
            <a:pPr algn="just" marL="0" indent="0" lvl="0">
              <a:lnSpc>
                <a:spcPts val="4759"/>
              </a:lnSpc>
              <a:spcBef>
                <a:spcPct val="0"/>
              </a:spcBef>
            </a:pPr>
          </a:p>
        </p:txBody>
      </p:sp>
    </p:spTree>
  </p:cSld>
  <p:clrMapOvr>
    <a:masterClrMapping/>
  </p:clrMapOvr>
</p:sld>
</file>

<file path=ppt/slides/slide28.xml><?xml version="1.0" encoding="utf-8"?>
<p:sld xmlns:p="http://schemas.openxmlformats.org/presentationml/2006/main" xmlns:a="http://schemas.openxmlformats.org/drawingml/2006/main">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028700" y="9206520"/>
            <a:ext cx="11450725" cy="490855"/>
          </a:xfrm>
          <a:prstGeom prst="rect">
            <a:avLst/>
          </a:prstGeom>
        </p:spPr>
        <p:txBody>
          <a:bodyPr anchor="t" rtlCol="false" tIns="0" lIns="0" bIns="0" rIns="0">
            <a:spAutoFit/>
          </a:bodyPr>
          <a:lstStyle/>
          <a:p>
            <a:pPr algn="l">
              <a:lnSpc>
                <a:spcPts val="3919"/>
              </a:lnSpc>
            </a:pPr>
            <a:r>
              <a:rPr lang="en-US" sz="2799">
                <a:solidFill>
                  <a:srgbClr val="804F3B"/>
                </a:solidFill>
                <a:latin typeface="Raleway"/>
              </a:rPr>
              <a:t>ENHANCING</a:t>
            </a:r>
            <a:r>
              <a:rPr lang="en-US" sz="2799">
                <a:solidFill>
                  <a:srgbClr val="804F3B"/>
                </a:solidFill>
                <a:latin typeface="Raleway"/>
              </a:rPr>
              <a:t> USER EXPERIENCE BY LEVERAGING WEB SCRAPING</a:t>
            </a:r>
          </a:p>
        </p:txBody>
      </p:sp>
      <p:grpSp>
        <p:nvGrpSpPr>
          <p:cNvPr name="Group 3" id="3"/>
          <p:cNvGrpSpPr/>
          <p:nvPr/>
        </p:nvGrpSpPr>
        <p:grpSpPr>
          <a:xfrm rot="0">
            <a:off x="16875087" y="0"/>
            <a:ext cx="1547216" cy="10287000"/>
            <a:chOff x="0" y="0"/>
            <a:chExt cx="523379" cy="3479800"/>
          </a:xfrm>
        </p:grpSpPr>
        <p:sp>
          <p:nvSpPr>
            <p:cNvPr name="Freeform 4" id="4"/>
            <p:cNvSpPr/>
            <p:nvPr/>
          </p:nvSpPr>
          <p:spPr>
            <a:xfrm flipH="false" flipV="false" rot="0">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TextBox 5" id="5"/>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28</a:t>
            </a:r>
          </a:p>
        </p:txBody>
      </p:sp>
      <p:sp>
        <p:nvSpPr>
          <p:cNvPr name="TextBox 6" id="6"/>
          <p:cNvSpPr txBox="true"/>
          <p:nvPr/>
        </p:nvSpPr>
        <p:spPr>
          <a:xfrm rot="0">
            <a:off x="446009" y="537527"/>
            <a:ext cx="16230600" cy="887095"/>
          </a:xfrm>
          <a:prstGeom prst="rect">
            <a:avLst/>
          </a:prstGeom>
        </p:spPr>
        <p:txBody>
          <a:bodyPr anchor="t" rtlCol="false" tIns="0" lIns="0" bIns="0" rIns="0">
            <a:spAutoFit/>
          </a:bodyPr>
          <a:lstStyle/>
          <a:p>
            <a:pPr algn="l" marL="0" indent="0" lvl="0">
              <a:lnSpc>
                <a:spcPts val="7279"/>
              </a:lnSpc>
              <a:spcBef>
                <a:spcPct val="0"/>
              </a:spcBef>
            </a:pPr>
            <a:r>
              <a:rPr lang="en-US" sz="5199">
                <a:solidFill>
                  <a:srgbClr val="804F3B"/>
                </a:solidFill>
                <a:latin typeface="Canva Sans Bold"/>
              </a:rPr>
              <a:t>PRICE COMPARATOR</a:t>
            </a:r>
          </a:p>
        </p:txBody>
      </p:sp>
      <p:sp>
        <p:nvSpPr>
          <p:cNvPr name="TextBox 7" id="7"/>
          <p:cNvSpPr txBox="true"/>
          <p:nvPr/>
        </p:nvSpPr>
        <p:spPr>
          <a:xfrm rot="0">
            <a:off x="411151" y="2017554"/>
            <a:ext cx="16463935" cy="718121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804F3B"/>
                </a:solidFill>
                <a:latin typeface="Canva Sans Bold"/>
              </a:rPr>
              <a:t>Data Scraping</a:t>
            </a:r>
            <a:r>
              <a:rPr lang="en-US" sz="3399">
                <a:solidFill>
                  <a:srgbClr val="804F3B"/>
                </a:solidFill>
                <a:latin typeface="Canva Sans"/>
              </a:rPr>
              <a:t>: </a:t>
            </a:r>
            <a:r>
              <a:rPr lang="en-US" sz="3399">
                <a:solidFill>
                  <a:srgbClr val="000000"/>
                </a:solidFill>
                <a:latin typeface="Canva Sans"/>
              </a:rPr>
              <a:t>Utilize Requests library to scrape essential product details, including prices, from targeted shopping sites' web pages.</a:t>
            </a:r>
          </a:p>
          <a:p>
            <a:pPr algn="l" marL="734059" indent="-367030" lvl="1">
              <a:lnSpc>
                <a:spcPts val="4759"/>
              </a:lnSpc>
              <a:buFont typeface="Arial"/>
              <a:buChar char="•"/>
            </a:pPr>
            <a:r>
              <a:rPr lang="en-US" sz="3399">
                <a:solidFill>
                  <a:srgbClr val="804F3B"/>
                </a:solidFill>
                <a:latin typeface="Canva Sans Bold"/>
              </a:rPr>
              <a:t>Smart Price Comparison:</a:t>
            </a:r>
            <a:r>
              <a:rPr lang="en-US" sz="3399">
                <a:solidFill>
                  <a:srgbClr val="804F3B"/>
                </a:solidFill>
                <a:latin typeface="Canva Sans"/>
              </a:rPr>
              <a:t> </a:t>
            </a:r>
            <a:r>
              <a:rPr lang="en-US" sz="3399">
                <a:solidFill>
                  <a:srgbClr val="000000"/>
                </a:solidFill>
                <a:latin typeface="Canva Sans"/>
              </a:rPr>
              <a:t>Implement an algorithm to analyze scraped data and present users with links to the shopping site offering the product at the most competitive price.</a:t>
            </a:r>
          </a:p>
          <a:p>
            <a:pPr algn="l" marL="734059" indent="-367030" lvl="1">
              <a:lnSpc>
                <a:spcPts val="4759"/>
              </a:lnSpc>
              <a:buFont typeface="Arial"/>
              <a:buChar char="•"/>
            </a:pPr>
            <a:r>
              <a:rPr lang="en-US" sz="3399">
                <a:solidFill>
                  <a:srgbClr val="804F3B"/>
                </a:solidFill>
                <a:latin typeface="Canva Sans Bold"/>
              </a:rPr>
              <a:t>Multi-Threaded Programming: </a:t>
            </a:r>
            <a:r>
              <a:rPr lang="en-US" sz="3399">
                <a:solidFill>
                  <a:srgbClr val="000000"/>
                </a:solidFill>
                <a:latin typeface="Canva Sans"/>
              </a:rPr>
              <a:t>To further enhance performance, we've implemented multi-threaded programming. By creating separate threads for each shopping site, our system can simultaneously scrape data from multiple sources, significantly reducing the time taken to fetch information. This approach ensures faster response times and improved user satisfaction.</a:t>
            </a:r>
          </a:p>
          <a:p>
            <a:pPr algn="l" marL="0" indent="0" lvl="0">
              <a:lnSpc>
                <a:spcPts val="4759"/>
              </a:lnSpc>
              <a:spcBef>
                <a:spcPct val="0"/>
              </a:spcBef>
            </a:pPr>
          </a:p>
        </p:txBody>
      </p:sp>
    </p:spTree>
  </p:cSld>
  <p:clrMapOvr>
    <a:masterClrMapping/>
  </p:clrMapOvr>
</p:sld>
</file>

<file path=ppt/slides/slide29.xml><?xml version="1.0" encoding="utf-8"?>
<p:sld xmlns:p="http://schemas.openxmlformats.org/presentationml/2006/main" xmlns:a="http://schemas.openxmlformats.org/drawingml/2006/main">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028700" y="9206520"/>
            <a:ext cx="11450725" cy="490855"/>
          </a:xfrm>
          <a:prstGeom prst="rect">
            <a:avLst/>
          </a:prstGeom>
        </p:spPr>
        <p:txBody>
          <a:bodyPr anchor="t" rtlCol="false" tIns="0" lIns="0" bIns="0" rIns="0">
            <a:spAutoFit/>
          </a:bodyPr>
          <a:lstStyle/>
          <a:p>
            <a:pPr algn="l">
              <a:lnSpc>
                <a:spcPts val="3919"/>
              </a:lnSpc>
            </a:pPr>
            <a:r>
              <a:rPr lang="en-US" sz="2799">
                <a:solidFill>
                  <a:srgbClr val="804F3B"/>
                </a:solidFill>
                <a:latin typeface="Raleway"/>
              </a:rPr>
              <a:t>ENHANCING</a:t>
            </a:r>
            <a:r>
              <a:rPr lang="en-US" sz="2799">
                <a:solidFill>
                  <a:srgbClr val="804F3B"/>
                </a:solidFill>
                <a:latin typeface="Raleway"/>
              </a:rPr>
              <a:t> USER EXPERIENCE BY LEVERAGING WEB SCRAPING</a:t>
            </a:r>
          </a:p>
        </p:txBody>
      </p:sp>
      <p:grpSp>
        <p:nvGrpSpPr>
          <p:cNvPr name="Group 3" id="3"/>
          <p:cNvGrpSpPr/>
          <p:nvPr/>
        </p:nvGrpSpPr>
        <p:grpSpPr>
          <a:xfrm rot="0">
            <a:off x="16875087" y="0"/>
            <a:ext cx="1547216" cy="10287000"/>
            <a:chOff x="0" y="0"/>
            <a:chExt cx="523379" cy="3479800"/>
          </a:xfrm>
        </p:grpSpPr>
        <p:sp>
          <p:nvSpPr>
            <p:cNvPr name="Freeform 4" id="4"/>
            <p:cNvSpPr/>
            <p:nvPr/>
          </p:nvSpPr>
          <p:spPr>
            <a:xfrm flipH="false" flipV="false" rot="0">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TextBox 5" id="5"/>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29</a:t>
            </a:r>
          </a:p>
        </p:txBody>
      </p:sp>
      <p:sp>
        <p:nvSpPr>
          <p:cNvPr name="TextBox 6" id="6"/>
          <p:cNvSpPr txBox="true"/>
          <p:nvPr/>
        </p:nvSpPr>
        <p:spPr>
          <a:xfrm rot="0">
            <a:off x="5046084" y="3861699"/>
            <a:ext cx="6245891" cy="1309375"/>
          </a:xfrm>
          <a:prstGeom prst="rect">
            <a:avLst/>
          </a:prstGeom>
        </p:spPr>
        <p:txBody>
          <a:bodyPr anchor="t" rtlCol="false" tIns="0" lIns="0" bIns="0" rIns="0">
            <a:spAutoFit/>
          </a:bodyPr>
          <a:lstStyle/>
          <a:p>
            <a:pPr algn="l" marL="0" indent="0" lvl="0">
              <a:lnSpc>
                <a:spcPts val="10779"/>
              </a:lnSpc>
              <a:spcBef>
                <a:spcPct val="0"/>
              </a:spcBef>
            </a:pPr>
            <a:r>
              <a:rPr lang="en-US" sz="7699">
                <a:solidFill>
                  <a:srgbClr val="804F3B"/>
                </a:solidFill>
                <a:latin typeface="Canva Sans Bold"/>
              </a:rPr>
              <a:t>MODULE - 4</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028700" y="9206520"/>
            <a:ext cx="11450725" cy="490855"/>
          </a:xfrm>
          <a:prstGeom prst="rect">
            <a:avLst/>
          </a:prstGeom>
        </p:spPr>
        <p:txBody>
          <a:bodyPr anchor="t" rtlCol="false" tIns="0" lIns="0" bIns="0" rIns="0">
            <a:spAutoFit/>
          </a:bodyPr>
          <a:lstStyle/>
          <a:p>
            <a:pPr algn="l">
              <a:lnSpc>
                <a:spcPts val="3919"/>
              </a:lnSpc>
            </a:pPr>
            <a:r>
              <a:rPr lang="en-US" sz="2799">
                <a:solidFill>
                  <a:srgbClr val="804F3B"/>
                </a:solidFill>
                <a:latin typeface="Raleway"/>
              </a:rPr>
              <a:t>ENHANCING</a:t>
            </a:r>
            <a:r>
              <a:rPr lang="en-US" sz="2799">
                <a:solidFill>
                  <a:srgbClr val="804F3B"/>
                </a:solidFill>
                <a:latin typeface="Raleway"/>
              </a:rPr>
              <a:t> USER EXPERIENCE BY LEVERAGING WEB SCRAPING</a:t>
            </a:r>
          </a:p>
        </p:txBody>
      </p:sp>
      <p:grpSp>
        <p:nvGrpSpPr>
          <p:cNvPr name="Group 3" id="3"/>
          <p:cNvGrpSpPr/>
          <p:nvPr/>
        </p:nvGrpSpPr>
        <p:grpSpPr>
          <a:xfrm rot="0">
            <a:off x="16875087" y="0"/>
            <a:ext cx="1547216" cy="10287000"/>
            <a:chOff x="0" y="0"/>
            <a:chExt cx="523379" cy="3479800"/>
          </a:xfrm>
        </p:grpSpPr>
        <p:sp>
          <p:nvSpPr>
            <p:cNvPr name="Freeform 4" id="4"/>
            <p:cNvSpPr/>
            <p:nvPr/>
          </p:nvSpPr>
          <p:spPr>
            <a:xfrm flipH="false" flipV="false" rot="0">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TextBox 5" id="5"/>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3</a:t>
            </a:r>
          </a:p>
        </p:txBody>
      </p:sp>
      <p:sp>
        <p:nvSpPr>
          <p:cNvPr name="TextBox 6" id="6"/>
          <p:cNvSpPr txBox="true"/>
          <p:nvPr/>
        </p:nvSpPr>
        <p:spPr>
          <a:xfrm rot="0">
            <a:off x="1028700" y="933450"/>
            <a:ext cx="8133440"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804F3B"/>
                </a:solidFill>
                <a:latin typeface="Canva Sans Bold"/>
              </a:rPr>
              <a:t>PROBLEM STATEMENT</a:t>
            </a:r>
          </a:p>
        </p:txBody>
      </p:sp>
      <p:sp>
        <p:nvSpPr>
          <p:cNvPr name="TextBox 7" id="7"/>
          <p:cNvSpPr txBox="true"/>
          <p:nvPr/>
        </p:nvSpPr>
        <p:spPr>
          <a:xfrm rot="0">
            <a:off x="1028700" y="3432492"/>
            <a:ext cx="15159288" cy="3336290"/>
          </a:xfrm>
          <a:prstGeom prst="rect">
            <a:avLst/>
          </a:prstGeom>
        </p:spPr>
        <p:txBody>
          <a:bodyPr anchor="t" rtlCol="false" tIns="0" lIns="0" bIns="0" rIns="0">
            <a:spAutoFit/>
          </a:bodyPr>
          <a:lstStyle/>
          <a:p>
            <a:pPr algn="l">
              <a:lnSpc>
                <a:spcPts val="4759"/>
              </a:lnSpc>
            </a:pPr>
          </a:p>
          <a:p>
            <a:pPr algn="l" marL="0" indent="0" lvl="0">
              <a:lnSpc>
                <a:spcPts val="5459"/>
              </a:lnSpc>
              <a:spcBef>
                <a:spcPct val="0"/>
              </a:spcBef>
            </a:pPr>
            <a:r>
              <a:rPr lang="en-US" sz="3899">
                <a:solidFill>
                  <a:srgbClr val="000000"/>
                </a:solidFill>
                <a:latin typeface="Arimo"/>
              </a:rPr>
              <a:t>Accessing direct and relevant information on the web is challenging due to scattered data, reliance on indirect references, and manual searching. This scattered information hinders user experience by causing inefficiencies, frustration, and information overload.</a:t>
            </a:r>
          </a:p>
        </p:txBody>
      </p:sp>
    </p:spTree>
  </p:cSld>
  <p:clrMapOvr>
    <a:masterClrMapping/>
  </p:clrMapOvr>
</p:sld>
</file>

<file path=ppt/slides/slide30.xml><?xml version="1.0" encoding="utf-8"?>
<p:sld xmlns:p="http://schemas.openxmlformats.org/presentationml/2006/main" xmlns:a="http://schemas.openxmlformats.org/drawingml/2006/main">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028700" y="9206520"/>
            <a:ext cx="11450725" cy="490855"/>
          </a:xfrm>
          <a:prstGeom prst="rect">
            <a:avLst/>
          </a:prstGeom>
        </p:spPr>
        <p:txBody>
          <a:bodyPr anchor="t" rtlCol="false" tIns="0" lIns="0" bIns="0" rIns="0">
            <a:spAutoFit/>
          </a:bodyPr>
          <a:lstStyle/>
          <a:p>
            <a:pPr algn="l">
              <a:lnSpc>
                <a:spcPts val="3919"/>
              </a:lnSpc>
            </a:pPr>
            <a:r>
              <a:rPr lang="en-US" sz="2799">
                <a:solidFill>
                  <a:srgbClr val="804F3B"/>
                </a:solidFill>
                <a:latin typeface="Raleway"/>
              </a:rPr>
              <a:t>ENHANCING</a:t>
            </a:r>
            <a:r>
              <a:rPr lang="en-US" sz="2799">
                <a:solidFill>
                  <a:srgbClr val="804F3B"/>
                </a:solidFill>
                <a:latin typeface="Raleway"/>
              </a:rPr>
              <a:t> USER EXPERIENCE BY LEVERAGING WEB SCRAPING</a:t>
            </a:r>
          </a:p>
        </p:txBody>
      </p:sp>
      <p:grpSp>
        <p:nvGrpSpPr>
          <p:cNvPr name="Group 3" id="3"/>
          <p:cNvGrpSpPr/>
          <p:nvPr/>
        </p:nvGrpSpPr>
        <p:grpSpPr>
          <a:xfrm rot="0">
            <a:off x="16875087" y="0"/>
            <a:ext cx="1547216" cy="10287000"/>
            <a:chOff x="0" y="0"/>
            <a:chExt cx="523379" cy="3479800"/>
          </a:xfrm>
        </p:grpSpPr>
        <p:sp>
          <p:nvSpPr>
            <p:cNvPr name="Freeform 4" id="4"/>
            <p:cNvSpPr/>
            <p:nvPr/>
          </p:nvSpPr>
          <p:spPr>
            <a:xfrm flipH="false" flipV="false" rot="0">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TextBox 5" id="5"/>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30\</a:t>
            </a:r>
          </a:p>
        </p:txBody>
      </p:sp>
      <p:sp>
        <p:nvSpPr>
          <p:cNvPr name="TextBox 6" id="6"/>
          <p:cNvSpPr txBox="true"/>
          <p:nvPr/>
        </p:nvSpPr>
        <p:spPr>
          <a:xfrm rot="0">
            <a:off x="446009" y="537527"/>
            <a:ext cx="16230600" cy="887095"/>
          </a:xfrm>
          <a:prstGeom prst="rect">
            <a:avLst/>
          </a:prstGeom>
        </p:spPr>
        <p:txBody>
          <a:bodyPr anchor="t" rtlCol="false" tIns="0" lIns="0" bIns="0" rIns="0">
            <a:spAutoFit/>
          </a:bodyPr>
          <a:lstStyle/>
          <a:p>
            <a:pPr algn="l" marL="0" indent="0" lvl="0">
              <a:lnSpc>
                <a:spcPts val="7279"/>
              </a:lnSpc>
              <a:spcBef>
                <a:spcPct val="0"/>
              </a:spcBef>
            </a:pPr>
            <a:r>
              <a:rPr lang="en-US" sz="5199">
                <a:solidFill>
                  <a:srgbClr val="804F3B"/>
                </a:solidFill>
                <a:latin typeface="Canva Sans Bold"/>
              </a:rPr>
              <a:t>DOUBT RESOLVE</a:t>
            </a:r>
          </a:p>
        </p:txBody>
      </p:sp>
      <p:sp>
        <p:nvSpPr>
          <p:cNvPr name="TextBox 7" id="7"/>
          <p:cNvSpPr txBox="true"/>
          <p:nvPr/>
        </p:nvSpPr>
        <p:spPr>
          <a:xfrm rot="0">
            <a:off x="446009" y="2805505"/>
            <a:ext cx="16429078" cy="6891869"/>
          </a:xfrm>
          <a:prstGeom prst="rect">
            <a:avLst/>
          </a:prstGeom>
        </p:spPr>
        <p:txBody>
          <a:bodyPr anchor="t" rtlCol="false" tIns="0" lIns="0" bIns="0" rIns="0">
            <a:spAutoFit/>
          </a:bodyPr>
          <a:lstStyle/>
          <a:p>
            <a:pPr algn="just" marL="764623" indent="-382311" lvl="1">
              <a:lnSpc>
                <a:spcPts val="4958"/>
              </a:lnSpc>
              <a:buFont typeface="Arial"/>
              <a:buChar char="•"/>
            </a:pPr>
            <a:r>
              <a:rPr lang="en-US" sz="3541">
                <a:solidFill>
                  <a:srgbClr val="804F3B"/>
                </a:solidFill>
                <a:latin typeface="Canva Sans Bold"/>
              </a:rPr>
              <a:t>Multi-Search Integration: </a:t>
            </a:r>
            <a:r>
              <a:rPr lang="en-US" sz="3541">
                <a:solidFill>
                  <a:srgbClr val="000000"/>
                </a:solidFill>
                <a:latin typeface="Canva Sans"/>
              </a:rPr>
              <a:t>Seamlessly integrates multiple search engines to retrieve the most relevant results for user-entered doubts.</a:t>
            </a:r>
          </a:p>
          <a:p>
            <a:pPr algn="just" marL="764623" indent="-382311" lvl="1">
              <a:lnSpc>
                <a:spcPts val="4958"/>
              </a:lnSpc>
              <a:buFont typeface="Arial"/>
              <a:buChar char="•"/>
            </a:pPr>
            <a:r>
              <a:rPr lang="en-US" sz="3541">
                <a:solidFill>
                  <a:srgbClr val="804F3B"/>
                </a:solidFill>
                <a:latin typeface="Canva Sans Bold"/>
              </a:rPr>
              <a:t>Getting Best Search Results: </a:t>
            </a:r>
            <a:r>
              <a:rPr lang="en-US" sz="3541">
                <a:solidFill>
                  <a:srgbClr val="000000"/>
                </a:solidFill>
                <a:latin typeface="Canva Sans"/>
              </a:rPr>
              <a:t>Utilizes count module and identify the most frequently repeated results across multiple sites, ensuring users receive the most accurate and reliable information.</a:t>
            </a:r>
          </a:p>
          <a:p>
            <a:pPr algn="just" marL="764623" indent="-382311" lvl="1">
              <a:lnSpc>
                <a:spcPts val="4958"/>
              </a:lnSpc>
              <a:buFont typeface="Arial"/>
              <a:buChar char="•"/>
            </a:pPr>
            <a:r>
              <a:rPr lang="en-US" sz="3541">
                <a:solidFill>
                  <a:srgbClr val="804F3B"/>
                </a:solidFill>
                <a:latin typeface="Canva Sans Bold"/>
              </a:rPr>
              <a:t>Web Automation: </a:t>
            </a:r>
            <a:r>
              <a:rPr lang="en-US" sz="3541">
                <a:solidFill>
                  <a:srgbClr val="000000"/>
                </a:solidFill>
                <a:latin typeface="Canva Sans"/>
              </a:rPr>
              <a:t>Incorporates web automation techniques to streamline the process of searching and retrieving data from multiple sites, optimizing efficiency and accuracy.</a:t>
            </a:r>
          </a:p>
          <a:p>
            <a:pPr algn="l">
              <a:lnSpc>
                <a:spcPts val="4958"/>
              </a:lnSpc>
            </a:pPr>
          </a:p>
          <a:p>
            <a:pPr algn="l">
              <a:lnSpc>
                <a:spcPts val="4958"/>
              </a:lnSpc>
              <a:spcBef>
                <a:spcPct val="0"/>
              </a:spcBef>
            </a:pPr>
          </a:p>
          <a:p>
            <a:pPr algn="l" marL="0" indent="0" lvl="0">
              <a:lnSpc>
                <a:spcPts val="4958"/>
              </a:lnSpc>
              <a:spcBef>
                <a:spcPct val="0"/>
              </a:spcBef>
            </a:pPr>
          </a:p>
        </p:txBody>
      </p:sp>
    </p:spTree>
  </p:cSld>
  <p:clrMapOvr>
    <a:masterClrMapping/>
  </p:clrMapOvr>
</p:sld>
</file>

<file path=ppt/slides/slide31.xml><?xml version="1.0" encoding="utf-8"?>
<p:sld xmlns:p="http://schemas.openxmlformats.org/presentationml/2006/main" xmlns:a="http://schemas.openxmlformats.org/drawingml/2006/main">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028700" y="9206520"/>
            <a:ext cx="11450725" cy="490855"/>
          </a:xfrm>
          <a:prstGeom prst="rect">
            <a:avLst/>
          </a:prstGeom>
        </p:spPr>
        <p:txBody>
          <a:bodyPr anchor="t" rtlCol="false" tIns="0" lIns="0" bIns="0" rIns="0">
            <a:spAutoFit/>
          </a:bodyPr>
          <a:lstStyle/>
          <a:p>
            <a:pPr algn="l">
              <a:lnSpc>
                <a:spcPts val="3919"/>
              </a:lnSpc>
            </a:pPr>
            <a:r>
              <a:rPr lang="en-US" sz="2799">
                <a:solidFill>
                  <a:srgbClr val="804F3B"/>
                </a:solidFill>
                <a:latin typeface="Raleway"/>
              </a:rPr>
              <a:t>ENHANCING</a:t>
            </a:r>
            <a:r>
              <a:rPr lang="en-US" sz="2799">
                <a:solidFill>
                  <a:srgbClr val="804F3B"/>
                </a:solidFill>
                <a:latin typeface="Raleway"/>
              </a:rPr>
              <a:t> USER EXPERIENCE BY LEVERAGING WEB SCRAPING</a:t>
            </a:r>
          </a:p>
        </p:txBody>
      </p:sp>
      <p:grpSp>
        <p:nvGrpSpPr>
          <p:cNvPr name="Group 3" id="3"/>
          <p:cNvGrpSpPr/>
          <p:nvPr/>
        </p:nvGrpSpPr>
        <p:grpSpPr>
          <a:xfrm rot="0">
            <a:off x="16875087" y="0"/>
            <a:ext cx="1547216" cy="10287000"/>
            <a:chOff x="0" y="0"/>
            <a:chExt cx="523379" cy="3479800"/>
          </a:xfrm>
        </p:grpSpPr>
        <p:sp>
          <p:nvSpPr>
            <p:cNvPr name="Freeform 4" id="4"/>
            <p:cNvSpPr/>
            <p:nvPr/>
          </p:nvSpPr>
          <p:spPr>
            <a:xfrm flipH="false" flipV="false" rot="0">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TextBox 5" id="5"/>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31</a:t>
            </a:r>
          </a:p>
        </p:txBody>
      </p:sp>
      <p:sp>
        <p:nvSpPr>
          <p:cNvPr name="TextBox 6" id="6"/>
          <p:cNvSpPr txBox="true"/>
          <p:nvPr/>
        </p:nvSpPr>
        <p:spPr>
          <a:xfrm rot="0">
            <a:off x="446009" y="537527"/>
            <a:ext cx="16230600" cy="887095"/>
          </a:xfrm>
          <a:prstGeom prst="rect">
            <a:avLst/>
          </a:prstGeom>
        </p:spPr>
        <p:txBody>
          <a:bodyPr anchor="t" rtlCol="false" tIns="0" lIns="0" bIns="0" rIns="0">
            <a:spAutoFit/>
          </a:bodyPr>
          <a:lstStyle/>
          <a:p>
            <a:pPr algn="l" marL="0" indent="0" lvl="0">
              <a:lnSpc>
                <a:spcPts val="7279"/>
              </a:lnSpc>
              <a:spcBef>
                <a:spcPct val="0"/>
              </a:spcBef>
            </a:pPr>
            <a:r>
              <a:rPr lang="en-US" sz="5199">
                <a:solidFill>
                  <a:srgbClr val="804F3B"/>
                </a:solidFill>
                <a:latin typeface="Canva Sans Bold"/>
              </a:rPr>
              <a:t>DOUBT RESOLVE</a:t>
            </a:r>
          </a:p>
        </p:txBody>
      </p:sp>
      <p:sp>
        <p:nvSpPr>
          <p:cNvPr name="TextBox 7" id="7"/>
          <p:cNvSpPr txBox="true"/>
          <p:nvPr/>
        </p:nvSpPr>
        <p:spPr>
          <a:xfrm rot="0">
            <a:off x="446009" y="1546412"/>
            <a:ext cx="16429078" cy="10035119"/>
          </a:xfrm>
          <a:prstGeom prst="rect">
            <a:avLst/>
          </a:prstGeom>
        </p:spPr>
        <p:txBody>
          <a:bodyPr anchor="t" rtlCol="false" tIns="0" lIns="0" bIns="0" rIns="0">
            <a:spAutoFit/>
          </a:bodyPr>
          <a:lstStyle/>
          <a:p>
            <a:pPr algn="l" marL="764623" indent="-382311" lvl="1">
              <a:lnSpc>
                <a:spcPts val="4958"/>
              </a:lnSpc>
              <a:buFont typeface="Arial"/>
              <a:buChar char="•"/>
            </a:pPr>
            <a:r>
              <a:rPr lang="en-US" sz="3541">
                <a:solidFill>
                  <a:srgbClr val="804F3B"/>
                </a:solidFill>
                <a:latin typeface="Canva Sans Bold"/>
              </a:rPr>
              <a:t>Multi-Threaded Programming: </a:t>
            </a:r>
            <a:r>
              <a:rPr lang="en-US" sz="3541">
                <a:solidFill>
                  <a:srgbClr val="000000"/>
                </a:solidFill>
                <a:latin typeface="Canva Sans"/>
              </a:rPr>
              <a:t>To further enhance performance, we've implemented multi-threaded programming. By creating separate threads for each shopping site, our system can simultaneously scrape data from multiple sources, significantly reducing the time taken to fetch information. This approach ensures faster response times and improved user satisfaction.</a:t>
            </a:r>
          </a:p>
          <a:p>
            <a:pPr algn="l" marL="764623" indent="-382311" lvl="1">
              <a:lnSpc>
                <a:spcPts val="4958"/>
              </a:lnSpc>
              <a:buFont typeface="Arial"/>
              <a:buChar char="•"/>
            </a:pPr>
            <a:r>
              <a:rPr lang="en-US" sz="3541">
                <a:solidFill>
                  <a:srgbClr val="804F3B"/>
                </a:solidFill>
                <a:latin typeface="Canva Sans Bold"/>
              </a:rPr>
              <a:t>Data Scraping and Summarization: </a:t>
            </a:r>
            <a:r>
              <a:rPr lang="en-US" sz="3541">
                <a:solidFill>
                  <a:srgbClr val="000000"/>
                </a:solidFill>
                <a:latin typeface="Canva Sans"/>
              </a:rPr>
              <a:t>Gathers data from various sources and utilizes a pretrained BERT model for summarization, ensuring concise and informative summaries.</a:t>
            </a:r>
          </a:p>
          <a:p>
            <a:pPr algn="just" marL="764623" indent="-382311" lvl="1">
              <a:lnSpc>
                <a:spcPts val="4958"/>
              </a:lnSpc>
              <a:buFont typeface="Arial"/>
              <a:buChar char="•"/>
            </a:pPr>
            <a:r>
              <a:rPr lang="en-US" sz="3541">
                <a:solidFill>
                  <a:srgbClr val="804F3B"/>
                </a:solidFill>
                <a:latin typeface="Canva Sans Bold"/>
              </a:rPr>
              <a:t>User-Friendly Presentation:</a:t>
            </a:r>
            <a:r>
              <a:rPr lang="en-US" sz="3541">
                <a:solidFill>
                  <a:srgbClr val="000000"/>
                </a:solidFill>
                <a:latin typeface="Canva Sans Bold"/>
              </a:rPr>
              <a:t> </a:t>
            </a:r>
            <a:r>
              <a:rPr lang="en-US" sz="3541">
                <a:solidFill>
                  <a:srgbClr val="000000"/>
                </a:solidFill>
                <a:latin typeface="Canva Sans"/>
              </a:rPr>
              <a:t>Presents each summarized text alongside its reference link in a user-friendly format for easy understanding.</a:t>
            </a:r>
          </a:p>
          <a:p>
            <a:pPr algn="l">
              <a:lnSpc>
                <a:spcPts val="4958"/>
              </a:lnSpc>
            </a:pPr>
          </a:p>
          <a:p>
            <a:pPr algn="l">
              <a:lnSpc>
                <a:spcPts val="4958"/>
              </a:lnSpc>
            </a:pPr>
          </a:p>
          <a:p>
            <a:pPr algn="l">
              <a:lnSpc>
                <a:spcPts val="4958"/>
              </a:lnSpc>
            </a:pPr>
          </a:p>
          <a:p>
            <a:pPr algn="l">
              <a:lnSpc>
                <a:spcPts val="4958"/>
              </a:lnSpc>
              <a:spcBef>
                <a:spcPct val="0"/>
              </a:spcBef>
            </a:pPr>
          </a:p>
          <a:p>
            <a:pPr algn="l" marL="0" indent="0" lvl="0">
              <a:lnSpc>
                <a:spcPts val="4958"/>
              </a:lnSpc>
              <a:spcBef>
                <a:spcPct val="0"/>
              </a:spcBef>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grpSp>
        <p:nvGrpSpPr>
          <p:cNvPr name="Group 2" id="2"/>
          <p:cNvGrpSpPr/>
          <p:nvPr/>
        </p:nvGrpSpPr>
        <p:grpSpPr>
          <a:xfrm rot="0">
            <a:off x="16875087" y="0"/>
            <a:ext cx="1547216" cy="10287000"/>
            <a:chOff x="0" y="0"/>
            <a:chExt cx="523379" cy="3479800"/>
          </a:xfrm>
        </p:grpSpPr>
        <p:sp>
          <p:nvSpPr>
            <p:cNvPr name="Freeform 3" id="3"/>
            <p:cNvSpPr/>
            <p:nvPr/>
          </p:nvSpPr>
          <p:spPr>
            <a:xfrm flipH="false" flipV="false" rot="0">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Freeform 4" id="4"/>
          <p:cNvSpPr/>
          <p:nvPr/>
        </p:nvSpPr>
        <p:spPr>
          <a:xfrm flipH="false" flipV="false" rot="0">
            <a:off x="3829185" y="1424623"/>
            <a:ext cx="11294470" cy="7628786"/>
          </a:xfrm>
          <a:custGeom>
            <a:avLst/>
            <a:gdLst/>
            <a:ahLst/>
            <a:cxnLst/>
            <a:rect r="r" b="b" t="t" l="l"/>
            <a:pathLst>
              <a:path h="7628786" w="11294470">
                <a:moveTo>
                  <a:pt x="0" y="0"/>
                </a:moveTo>
                <a:lnTo>
                  <a:pt x="11294470" y="0"/>
                </a:lnTo>
                <a:lnTo>
                  <a:pt x="11294470" y="7628786"/>
                </a:lnTo>
                <a:lnTo>
                  <a:pt x="0" y="7628786"/>
                </a:lnTo>
                <a:lnTo>
                  <a:pt x="0" y="0"/>
                </a:lnTo>
                <a:close/>
              </a:path>
            </a:pathLst>
          </a:custGeom>
          <a:blipFill>
            <a:blip r:embed="rId2"/>
            <a:stretch>
              <a:fillRect l="0" t="-1591" r="0" b="-1591"/>
            </a:stretch>
          </a:blipFill>
        </p:spPr>
      </p:sp>
      <p:sp>
        <p:nvSpPr>
          <p:cNvPr name="TextBox 5" id="5"/>
          <p:cNvSpPr txBox="true"/>
          <p:nvPr/>
        </p:nvSpPr>
        <p:spPr>
          <a:xfrm rot="0">
            <a:off x="1028700" y="9206520"/>
            <a:ext cx="11450725" cy="490855"/>
          </a:xfrm>
          <a:prstGeom prst="rect">
            <a:avLst/>
          </a:prstGeom>
        </p:spPr>
        <p:txBody>
          <a:bodyPr anchor="t" rtlCol="false" tIns="0" lIns="0" bIns="0" rIns="0">
            <a:spAutoFit/>
          </a:bodyPr>
          <a:lstStyle/>
          <a:p>
            <a:pPr algn="l">
              <a:lnSpc>
                <a:spcPts val="3919"/>
              </a:lnSpc>
            </a:pPr>
            <a:r>
              <a:rPr lang="en-US" sz="2799">
                <a:solidFill>
                  <a:srgbClr val="804F3B"/>
                </a:solidFill>
                <a:latin typeface="Raleway"/>
              </a:rPr>
              <a:t>ENHANCING</a:t>
            </a:r>
            <a:r>
              <a:rPr lang="en-US" sz="2799">
                <a:solidFill>
                  <a:srgbClr val="804F3B"/>
                </a:solidFill>
                <a:latin typeface="Raleway"/>
              </a:rPr>
              <a:t> USER EXPERIENCE BY LEVERAGING WEB SCRAPING</a:t>
            </a:r>
          </a:p>
        </p:txBody>
      </p:sp>
      <p:sp>
        <p:nvSpPr>
          <p:cNvPr name="TextBox 6" id="6"/>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32</a:t>
            </a:r>
          </a:p>
        </p:txBody>
      </p:sp>
      <p:sp>
        <p:nvSpPr>
          <p:cNvPr name="TextBox 7" id="7"/>
          <p:cNvSpPr txBox="true"/>
          <p:nvPr/>
        </p:nvSpPr>
        <p:spPr>
          <a:xfrm rot="0">
            <a:off x="446009" y="537527"/>
            <a:ext cx="16230600" cy="887095"/>
          </a:xfrm>
          <a:prstGeom prst="rect">
            <a:avLst/>
          </a:prstGeom>
        </p:spPr>
        <p:txBody>
          <a:bodyPr anchor="t" rtlCol="false" tIns="0" lIns="0" bIns="0" rIns="0">
            <a:spAutoFit/>
          </a:bodyPr>
          <a:lstStyle/>
          <a:p>
            <a:pPr algn="l" marL="0" indent="0" lvl="0">
              <a:lnSpc>
                <a:spcPts val="7279"/>
              </a:lnSpc>
              <a:spcBef>
                <a:spcPct val="0"/>
              </a:spcBef>
            </a:pPr>
            <a:r>
              <a:rPr lang="en-US" sz="5199">
                <a:solidFill>
                  <a:srgbClr val="804F3B"/>
                </a:solidFill>
                <a:latin typeface="Canva Sans Bold"/>
              </a:rPr>
              <a:t>DATA BASE ER DIAGRAM :-</a:t>
            </a:r>
          </a:p>
        </p:txBody>
      </p:sp>
    </p:spTree>
  </p:cSld>
  <p:clrMapOvr>
    <a:masterClrMapping/>
  </p:clrMapOvr>
</p:sld>
</file>

<file path=ppt/slides/slide33.xml><?xml version="1.0" encoding="utf-8"?>
<p:sld xmlns:p="http://schemas.openxmlformats.org/presentationml/2006/main" xmlns:a="http://schemas.openxmlformats.org/drawingml/2006/main">
  <p:cSld>
    <p:bg>
      <p:bgPr>
        <a:solidFill>
          <a:srgbClr val="EDE0D4"/>
        </a:solidFill>
      </p:bgPr>
    </p:bg>
    <p:spTree>
      <p:nvGrpSpPr>
        <p:cNvPr id="1" name=""/>
        <p:cNvGrpSpPr/>
        <p:nvPr/>
      </p:nvGrpSpPr>
      <p:grpSpPr>
        <a:xfrm>
          <a:off x="0" y="0"/>
          <a:ext cx="0" cy="0"/>
          <a:chOff x="0" y="0"/>
          <a:chExt cx="0" cy="0"/>
        </a:xfrm>
      </p:grpSpPr>
      <p:grpSp>
        <p:nvGrpSpPr>
          <p:cNvPr name="Group 2" id="2"/>
          <p:cNvGrpSpPr/>
          <p:nvPr/>
        </p:nvGrpSpPr>
        <p:grpSpPr>
          <a:xfrm rot="0">
            <a:off x="16875087" y="0"/>
            <a:ext cx="1547216" cy="10287000"/>
            <a:chOff x="0" y="0"/>
            <a:chExt cx="523379" cy="3479800"/>
          </a:xfrm>
        </p:grpSpPr>
        <p:sp>
          <p:nvSpPr>
            <p:cNvPr name="Freeform 3" id="3"/>
            <p:cNvSpPr/>
            <p:nvPr/>
          </p:nvSpPr>
          <p:spPr>
            <a:xfrm flipH="false" flipV="false" rot="0">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TextBox 4" id="4"/>
          <p:cNvSpPr txBox="true"/>
          <p:nvPr/>
        </p:nvSpPr>
        <p:spPr>
          <a:xfrm rot="0">
            <a:off x="1028700" y="9206520"/>
            <a:ext cx="11450725" cy="490855"/>
          </a:xfrm>
          <a:prstGeom prst="rect">
            <a:avLst/>
          </a:prstGeom>
        </p:spPr>
        <p:txBody>
          <a:bodyPr anchor="t" rtlCol="false" tIns="0" lIns="0" bIns="0" rIns="0">
            <a:spAutoFit/>
          </a:bodyPr>
          <a:lstStyle/>
          <a:p>
            <a:pPr algn="l">
              <a:lnSpc>
                <a:spcPts val="3919"/>
              </a:lnSpc>
            </a:pPr>
            <a:r>
              <a:rPr lang="en-US" sz="2799">
                <a:solidFill>
                  <a:srgbClr val="804F3B"/>
                </a:solidFill>
                <a:latin typeface="Raleway"/>
              </a:rPr>
              <a:t>ENHANCING</a:t>
            </a:r>
            <a:r>
              <a:rPr lang="en-US" sz="2799">
                <a:solidFill>
                  <a:srgbClr val="804F3B"/>
                </a:solidFill>
                <a:latin typeface="Raleway"/>
              </a:rPr>
              <a:t> USER EXPERIENCE BY LEVERAGING WEB SCRAPING</a:t>
            </a:r>
          </a:p>
        </p:txBody>
      </p:sp>
      <p:sp>
        <p:nvSpPr>
          <p:cNvPr name="TextBox 5" id="5"/>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33</a:t>
            </a:r>
          </a:p>
        </p:txBody>
      </p:sp>
      <p:sp>
        <p:nvSpPr>
          <p:cNvPr name="TextBox 6" id="6"/>
          <p:cNvSpPr txBox="true"/>
          <p:nvPr/>
        </p:nvSpPr>
        <p:spPr>
          <a:xfrm rot="0">
            <a:off x="446009" y="537527"/>
            <a:ext cx="16230600" cy="887095"/>
          </a:xfrm>
          <a:prstGeom prst="rect">
            <a:avLst/>
          </a:prstGeom>
        </p:spPr>
        <p:txBody>
          <a:bodyPr anchor="t" rtlCol="false" tIns="0" lIns="0" bIns="0" rIns="0">
            <a:spAutoFit/>
          </a:bodyPr>
          <a:lstStyle/>
          <a:p>
            <a:pPr algn="l" marL="0" indent="0" lvl="0">
              <a:lnSpc>
                <a:spcPts val="7279"/>
              </a:lnSpc>
              <a:spcBef>
                <a:spcPct val="0"/>
              </a:spcBef>
            </a:pPr>
            <a:r>
              <a:rPr lang="en-US" sz="5199">
                <a:solidFill>
                  <a:srgbClr val="804F3B"/>
                </a:solidFill>
                <a:latin typeface="Canva Sans Bold"/>
              </a:rPr>
              <a:t>DATA BASE :-</a:t>
            </a:r>
          </a:p>
        </p:txBody>
      </p:sp>
      <p:sp>
        <p:nvSpPr>
          <p:cNvPr name="TextBox 7" id="7"/>
          <p:cNvSpPr txBox="true"/>
          <p:nvPr/>
        </p:nvSpPr>
        <p:spPr>
          <a:xfrm rot="0">
            <a:off x="446009" y="2833688"/>
            <a:ext cx="15837077" cy="5102704"/>
          </a:xfrm>
          <a:prstGeom prst="rect">
            <a:avLst/>
          </a:prstGeom>
        </p:spPr>
        <p:txBody>
          <a:bodyPr anchor="t" rtlCol="false" tIns="0" lIns="0" bIns="0" rIns="0">
            <a:spAutoFit/>
          </a:bodyPr>
          <a:lstStyle/>
          <a:p>
            <a:pPr algn="just">
              <a:lnSpc>
                <a:spcPts val="4978"/>
              </a:lnSpc>
            </a:pPr>
            <a:r>
              <a:rPr lang="en-US" sz="3556">
                <a:solidFill>
                  <a:srgbClr val="000000"/>
                </a:solidFill>
                <a:latin typeface="Canva Sans"/>
              </a:rPr>
              <a:t>In our Project Data base is used to show history to user.</a:t>
            </a:r>
          </a:p>
          <a:p>
            <a:pPr algn="just">
              <a:lnSpc>
                <a:spcPts val="4978"/>
              </a:lnSpc>
            </a:pPr>
            <a:r>
              <a:rPr lang="en-US" sz="3556">
                <a:solidFill>
                  <a:srgbClr val="804F3B"/>
                </a:solidFill>
                <a:latin typeface="Canva Sans Bold"/>
              </a:rPr>
              <a:t>Weather data aggregator:  </a:t>
            </a:r>
            <a:r>
              <a:rPr lang="en-US" sz="3556">
                <a:solidFill>
                  <a:srgbClr val="000000"/>
                </a:solidFill>
                <a:latin typeface="Canva Sans"/>
              </a:rPr>
              <a:t> store dates and temperatures .</a:t>
            </a:r>
          </a:p>
          <a:p>
            <a:pPr algn="just">
              <a:lnSpc>
                <a:spcPts val="4978"/>
              </a:lnSpc>
            </a:pPr>
            <a:r>
              <a:rPr lang="en-US" sz="3556">
                <a:solidFill>
                  <a:srgbClr val="804F3B"/>
                </a:solidFill>
                <a:latin typeface="Canva Sans Bold"/>
              </a:rPr>
              <a:t>Film Insight Viewer  : </a:t>
            </a:r>
            <a:r>
              <a:rPr lang="en-US" sz="3556">
                <a:solidFill>
                  <a:srgbClr val="000000"/>
                </a:solidFill>
                <a:latin typeface="Canva Sans"/>
              </a:rPr>
              <a:t>stores movie name , rating and summary .</a:t>
            </a:r>
          </a:p>
          <a:p>
            <a:pPr algn="just">
              <a:lnSpc>
                <a:spcPts val="4978"/>
              </a:lnSpc>
            </a:pPr>
            <a:r>
              <a:rPr lang="en-US" sz="3556">
                <a:solidFill>
                  <a:srgbClr val="804F3B"/>
                </a:solidFill>
                <a:latin typeface="Canva Sans Bold"/>
              </a:rPr>
              <a:t>Price Comaparator : </a:t>
            </a:r>
            <a:r>
              <a:rPr lang="en-US" sz="3556">
                <a:solidFill>
                  <a:srgbClr val="000000"/>
                </a:solidFill>
                <a:latin typeface="Canva Sans"/>
              </a:rPr>
              <a:t>stores product name, least price and url where least     price is available.</a:t>
            </a:r>
          </a:p>
          <a:p>
            <a:pPr algn="just">
              <a:lnSpc>
                <a:spcPts val="4978"/>
              </a:lnSpc>
            </a:pPr>
            <a:r>
              <a:rPr lang="en-US" sz="3556">
                <a:solidFill>
                  <a:srgbClr val="804F3B"/>
                </a:solidFill>
                <a:latin typeface="Canva Sans Bold"/>
              </a:rPr>
              <a:t>Doubt Resolve : </a:t>
            </a:r>
            <a:r>
              <a:rPr lang="en-US" sz="3556">
                <a:solidFill>
                  <a:srgbClr val="000000"/>
                </a:solidFill>
                <a:latin typeface="Canva Sans"/>
              </a:rPr>
              <a:t>stores doubt , 3 summaries , 3 urls from where it is collected </a:t>
            </a:r>
          </a:p>
          <a:p>
            <a:pPr algn="ctr" marL="0" indent="0" lvl="0">
              <a:lnSpc>
                <a:spcPts val="5818"/>
              </a:lnSpc>
              <a:spcBef>
                <a:spcPct val="0"/>
              </a:spcBef>
            </a:pPr>
          </a:p>
        </p:txBody>
      </p:sp>
    </p:spTree>
  </p:cSld>
  <p:clrMapOvr>
    <a:masterClrMapping/>
  </p:clrMapOvr>
</p:sld>
</file>

<file path=ppt/slides/slide34.xml><?xml version="1.0" encoding="utf-8"?>
<p:sld xmlns:p="http://schemas.openxmlformats.org/presentationml/2006/main" xmlns:a="http://schemas.openxmlformats.org/drawingml/2006/main">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028700" y="9206520"/>
            <a:ext cx="11450725" cy="490855"/>
          </a:xfrm>
          <a:prstGeom prst="rect">
            <a:avLst/>
          </a:prstGeom>
        </p:spPr>
        <p:txBody>
          <a:bodyPr anchor="t" rtlCol="false" tIns="0" lIns="0" bIns="0" rIns="0">
            <a:spAutoFit/>
          </a:bodyPr>
          <a:lstStyle/>
          <a:p>
            <a:pPr algn="l">
              <a:lnSpc>
                <a:spcPts val="3919"/>
              </a:lnSpc>
            </a:pPr>
            <a:r>
              <a:rPr lang="en-US" sz="2799">
                <a:solidFill>
                  <a:srgbClr val="804F3B"/>
                </a:solidFill>
                <a:latin typeface="Raleway"/>
              </a:rPr>
              <a:t>ENHANCING</a:t>
            </a:r>
            <a:r>
              <a:rPr lang="en-US" sz="2799">
                <a:solidFill>
                  <a:srgbClr val="804F3B"/>
                </a:solidFill>
                <a:latin typeface="Raleway"/>
              </a:rPr>
              <a:t> USER EXPERIENCE BY LEVERAGING WEB SCRAPING</a:t>
            </a:r>
          </a:p>
        </p:txBody>
      </p:sp>
      <p:grpSp>
        <p:nvGrpSpPr>
          <p:cNvPr name="Group 3" id="3"/>
          <p:cNvGrpSpPr/>
          <p:nvPr/>
        </p:nvGrpSpPr>
        <p:grpSpPr>
          <a:xfrm rot="0">
            <a:off x="16875087" y="0"/>
            <a:ext cx="1547216" cy="10287000"/>
            <a:chOff x="0" y="0"/>
            <a:chExt cx="523379" cy="3479800"/>
          </a:xfrm>
        </p:grpSpPr>
        <p:sp>
          <p:nvSpPr>
            <p:cNvPr name="Freeform 4" id="4"/>
            <p:cNvSpPr/>
            <p:nvPr/>
          </p:nvSpPr>
          <p:spPr>
            <a:xfrm flipH="false" flipV="false" rot="0">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TextBox 5" id="5"/>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34</a:t>
            </a:r>
          </a:p>
        </p:txBody>
      </p:sp>
      <p:sp>
        <p:nvSpPr>
          <p:cNvPr name="TextBox 6" id="6"/>
          <p:cNvSpPr txBox="true"/>
          <p:nvPr/>
        </p:nvSpPr>
        <p:spPr>
          <a:xfrm rot="0">
            <a:off x="5046084" y="3861699"/>
            <a:ext cx="6245891" cy="1309375"/>
          </a:xfrm>
          <a:prstGeom prst="rect">
            <a:avLst/>
          </a:prstGeom>
        </p:spPr>
        <p:txBody>
          <a:bodyPr anchor="t" rtlCol="false" tIns="0" lIns="0" bIns="0" rIns="0">
            <a:spAutoFit/>
          </a:bodyPr>
          <a:lstStyle/>
          <a:p>
            <a:pPr algn="l" marL="0" indent="0" lvl="0">
              <a:lnSpc>
                <a:spcPts val="10779"/>
              </a:lnSpc>
              <a:spcBef>
                <a:spcPct val="0"/>
              </a:spcBef>
            </a:pPr>
            <a:r>
              <a:rPr lang="en-US" sz="7699">
                <a:solidFill>
                  <a:srgbClr val="804F3B"/>
                </a:solidFill>
                <a:latin typeface="Canva Sans Bold"/>
              </a:rPr>
              <a:t>RESULTS</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grpSp>
        <p:nvGrpSpPr>
          <p:cNvPr name="Group 2" id="2"/>
          <p:cNvGrpSpPr/>
          <p:nvPr/>
        </p:nvGrpSpPr>
        <p:grpSpPr>
          <a:xfrm rot="0">
            <a:off x="17149607" y="0"/>
            <a:ext cx="1272695" cy="10287000"/>
            <a:chOff x="0" y="0"/>
            <a:chExt cx="430517" cy="3479800"/>
          </a:xfrm>
        </p:grpSpPr>
        <p:sp>
          <p:nvSpPr>
            <p:cNvPr name="Freeform 3" id="3"/>
            <p:cNvSpPr/>
            <p:nvPr/>
          </p:nvSpPr>
          <p:spPr>
            <a:xfrm flipH="false" flipV="false" rot="0">
              <a:off x="0" y="0"/>
              <a:ext cx="430517" cy="3479800"/>
            </a:xfrm>
            <a:custGeom>
              <a:avLst/>
              <a:gdLst/>
              <a:ahLst/>
              <a:cxnLst/>
              <a:rect r="r" b="b" t="t" l="l"/>
              <a:pathLst>
                <a:path h="3479800" w="430517">
                  <a:moveTo>
                    <a:pt x="0" y="0"/>
                  </a:moveTo>
                  <a:lnTo>
                    <a:pt x="430517" y="0"/>
                  </a:lnTo>
                  <a:lnTo>
                    <a:pt x="430517" y="3479800"/>
                  </a:lnTo>
                  <a:lnTo>
                    <a:pt x="0" y="3479800"/>
                  </a:lnTo>
                  <a:close/>
                </a:path>
              </a:pathLst>
            </a:custGeom>
            <a:solidFill>
              <a:srgbClr val="E6CCB2"/>
            </a:solidFill>
          </p:spPr>
        </p:sp>
      </p:grpSp>
      <p:sp>
        <p:nvSpPr>
          <p:cNvPr name="Freeform 4" id="4"/>
          <p:cNvSpPr/>
          <p:nvPr/>
        </p:nvSpPr>
        <p:spPr>
          <a:xfrm flipH="false" flipV="false" rot="0">
            <a:off x="2417651" y="1940142"/>
            <a:ext cx="13452697" cy="6406715"/>
          </a:xfrm>
          <a:custGeom>
            <a:avLst/>
            <a:gdLst/>
            <a:ahLst/>
            <a:cxnLst/>
            <a:rect r="r" b="b" t="t" l="l"/>
            <a:pathLst>
              <a:path h="6406715" w="13452697">
                <a:moveTo>
                  <a:pt x="0" y="0"/>
                </a:moveTo>
                <a:lnTo>
                  <a:pt x="13452698" y="0"/>
                </a:lnTo>
                <a:lnTo>
                  <a:pt x="13452698" y="6406716"/>
                </a:lnTo>
                <a:lnTo>
                  <a:pt x="0" y="6406716"/>
                </a:lnTo>
                <a:lnTo>
                  <a:pt x="0" y="0"/>
                </a:lnTo>
                <a:close/>
              </a:path>
            </a:pathLst>
          </a:custGeom>
          <a:blipFill>
            <a:blip r:embed="rId2"/>
            <a:stretch>
              <a:fillRect l="0" t="0" r="0" b="0"/>
            </a:stretch>
          </a:blipFill>
        </p:spPr>
      </p:sp>
      <p:sp>
        <p:nvSpPr>
          <p:cNvPr name="Freeform 5" id="5"/>
          <p:cNvSpPr/>
          <p:nvPr/>
        </p:nvSpPr>
        <p:spPr>
          <a:xfrm flipH="false" flipV="false" rot="0">
            <a:off x="2570051" y="2092542"/>
            <a:ext cx="13449048" cy="6404309"/>
          </a:xfrm>
          <a:custGeom>
            <a:avLst/>
            <a:gdLst/>
            <a:ahLst/>
            <a:cxnLst/>
            <a:rect r="r" b="b" t="t" l="l"/>
            <a:pathLst>
              <a:path h="6404309" w="13449048">
                <a:moveTo>
                  <a:pt x="0" y="0"/>
                </a:moveTo>
                <a:lnTo>
                  <a:pt x="13449049" y="0"/>
                </a:lnTo>
                <a:lnTo>
                  <a:pt x="13449049" y="6404309"/>
                </a:lnTo>
                <a:lnTo>
                  <a:pt x="0" y="6404309"/>
                </a:lnTo>
                <a:lnTo>
                  <a:pt x="0" y="0"/>
                </a:lnTo>
                <a:close/>
              </a:path>
            </a:pathLst>
          </a:custGeom>
          <a:blipFill>
            <a:blip r:embed="rId3"/>
            <a:stretch>
              <a:fillRect l="0" t="0" r="0" b="0"/>
            </a:stretch>
          </a:blipFill>
        </p:spPr>
      </p:sp>
      <p:sp>
        <p:nvSpPr>
          <p:cNvPr name="Freeform 6" id="6"/>
          <p:cNvSpPr/>
          <p:nvPr/>
        </p:nvSpPr>
        <p:spPr>
          <a:xfrm flipH="false" flipV="false" rot="0">
            <a:off x="1218025" y="1528549"/>
            <a:ext cx="14953474" cy="7120702"/>
          </a:xfrm>
          <a:custGeom>
            <a:avLst/>
            <a:gdLst/>
            <a:ahLst/>
            <a:cxnLst/>
            <a:rect r="r" b="b" t="t" l="l"/>
            <a:pathLst>
              <a:path h="7120702" w="14953474">
                <a:moveTo>
                  <a:pt x="0" y="0"/>
                </a:moveTo>
                <a:lnTo>
                  <a:pt x="14953475" y="0"/>
                </a:lnTo>
                <a:lnTo>
                  <a:pt x="14953475" y="7120702"/>
                </a:lnTo>
                <a:lnTo>
                  <a:pt x="0" y="7120702"/>
                </a:lnTo>
                <a:lnTo>
                  <a:pt x="0" y="0"/>
                </a:lnTo>
                <a:close/>
              </a:path>
            </a:pathLst>
          </a:custGeom>
          <a:blipFill>
            <a:blip r:embed="rId3"/>
            <a:stretch>
              <a:fillRect l="0" t="0" r="0" b="0"/>
            </a:stretch>
          </a:blipFill>
        </p:spPr>
      </p:sp>
      <p:sp>
        <p:nvSpPr>
          <p:cNvPr name="TextBox 7" id="7"/>
          <p:cNvSpPr txBox="true"/>
          <p:nvPr/>
        </p:nvSpPr>
        <p:spPr>
          <a:xfrm rot="0">
            <a:off x="1028700" y="9206520"/>
            <a:ext cx="11450725" cy="490855"/>
          </a:xfrm>
          <a:prstGeom prst="rect">
            <a:avLst/>
          </a:prstGeom>
        </p:spPr>
        <p:txBody>
          <a:bodyPr anchor="t" rtlCol="false" tIns="0" lIns="0" bIns="0" rIns="0">
            <a:spAutoFit/>
          </a:bodyPr>
          <a:lstStyle/>
          <a:p>
            <a:pPr algn="l">
              <a:lnSpc>
                <a:spcPts val="3919"/>
              </a:lnSpc>
            </a:pPr>
            <a:r>
              <a:rPr lang="en-US" sz="2799">
                <a:solidFill>
                  <a:srgbClr val="804F3B"/>
                </a:solidFill>
                <a:latin typeface="Raleway"/>
              </a:rPr>
              <a:t>ENHANCING</a:t>
            </a:r>
            <a:r>
              <a:rPr lang="en-US" sz="2799">
                <a:solidFill>
                  <a:srgbClr val="804F3B"/>
                </a:solidFill>
                <a:latin typeface="Raleway"/>
              </a:rPr>
              <a:t> USER EXPERIENCE BY LEVERAGING WEB SCRAPING</a:t>
            </a:r>
          </a:p>
        </p:txBody>
      </p:sp>
      <p:sp>
        <p:nvSpPr>
          <p:cNvPr name="TextBox 8" id="8"/>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35</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grpSp>
        <p:nvGrpSpPr>
          <p:cNvPr name="Group 2" id="2"/>
          <p:cNvGrpSpPr/>
          <p:nvPr/>
        </p:nvGrpSpPr>
        <p:grpSpPr>
          <a:xfrm rot="0">
            <a:off x="17149607" y="0"/>
            <a:ext cx="1272695" cy="10287000"/>
            <a:chOff x="0" y="0"/>
            <a:chExt cx="430517" cy="3479800"/>
          </a:xfrm>
        </p:grpSpPr>
        <p:sp>
          <p:nvSpPr>
            <p:cNvPr name="Freeform 3" id="3"/>
            <p:cNvSpPr/>
            <p:nvPr/>
          </p:nvSpPr>
          <p:spPr>
            <a:xfrm flipH="false" flipV="false" rot="0">
              <a:off x="0" y="0"/>
              <a:ext cx="430517" cy="3479800"/>
            </a:xfrm>
            <a:custGeom>
              <a:avLst/>
              <a:gdLst/>
              <a:ahLst/>
              <a:cxnLst/>
              <a:rect r="r" b="b" t="t" l="l"/>
              <a:pathLst>
                <a:path h="3479800" w="430517">
                  <a:moveTo>
                    <a:pt x="0" y="0"/>
                  </a:moveTo>
                  <a:lnTo>
                    <a:pt x="430517" y="0"/>
                  </a:lnTo>
                  <a:lnTo>
                    <a:pt x="430517" y="3479800"/>
                  </a:lnTo>
                  <a:lnTo>
                    <a:pt x="0" y="3479800"/>
                  </a:lnTo>
                  <a:close/>
                </a:path>
              </a:pathLst>
            </a:custGeom>
            <a:solidFill>
              <a:srgbClr val="E6CCB2"/>
            </a:solidFill>
          </p:spPr>
        </p:sp>
      </p:grpSp>
      <p:sp>
        <p:nvSpPr>
          <p:cNvPr name="Freeform 4" id="4"/>
          <p:cNvSpPr/>
          <p:nvPr/>
        </p:nvSpPr>
        <p:spPr>
          <a:xfrm flipH="false" flipV="false" rot="0">
            <a:off x="1243653" y="1620500"/>
            <a:ext cx="15083895" cy="7183557"/>
          </a:xfrm>
          <a:custGeom>
            <a:avLst/>
            <a:gdLst/>
            <a:ahLst/>
            <a:cxnLst/>
            <a:rect r="r" b="b" t="t" l="l"/>
            <a:pathLst>
              <a:path h="7183557" w="15083895">
                <a:moveTo>
                  <a:pt x="0" y="0"/>
                </a:moveTo>
                <a:lnTo>
                  <a:pt x="15083896" y="0"/>
                </a:lnTo>
                <a:lnTo>
                  <a:pt x="15083896" y="7183558"/>
                </a:lnTo>
                <a:lnTo>
                  <a:pt x="0" y="7183558"/>
                </a:lnTo>
                <a:lnTo>
                  <a:pt x="0" y="0"/>
                </a:lnTo>
                <a:close/>
              </a:path>
            </a:pathLst>
          </a:custGeom>
          <a:blipFill>
            <a:blip r:embed="rId2"/>
            <a:stretch>
              <a:fillRect l="0" t="0" r="0" b="0"/>
            </a:stretch>
          </a:blipFill>
        </p:spPr>
      </p:sp>
      <p:sp>
        <p:nvSpPr>
          <p:cNvPr name="TextBox 5" id="5"/>
          <p:cNvSpPr txBox="true"/>
          <p:nvPr/>
        </p:nvSpPr>
        <p:spPr>
          <a:xfrm rot="0">
            <a:off x="1028700" y="9206520"/>
            <a:ext cx="11450725" cy="490855"/>
          </a:xfrm>
          <a:prstGeom prst="rect">
            <a:avLst/>
          </a:prstGeom>
        </p:spPr>
        <p:txBody>
          <a:bodyPr anchor="t" rtlCol="false" tIns="0" lIns="0" bIns="0" rIns="0">
            <a:spAutoFit/>
          </a:bodyPr>
          <a:lstStyle/>
          <a:p>
            <a:pPr algn="l">
              <a:lnSpc>
                <a:spcPts val="3919"/>
              </a:lnSpc>
            </a:pPr>
            <a:r>
              <a:rPr lang="en-US" sz="2799">
                <a:solidFill>
                  <a:srgbClr val="804F3B"/>
                </a:solidFill>
                <a:latin typeface="Raleway"/>
              </a:rPr>
              <a:t>ENHANCING</a:t>
            </a:r>
            <a:r>
              <a:rPr lang="en-US" sz="2799">
                <a:solidFill>
                  <a:srgbClr val="804F3B"/>
                </a:solidFill>
                <a:latin typeface="Raleway"/>
              </a:rPr>
              <a:t> USER EXPERIENCE BY LEVERAGING WEB SCRAPING</a:t>
            </a:r>
          </a:p>
        </p:txBody>
      </p:sp>
      <p:sp>
        <p:nvSpPr>
          <p:cNvPr name="TextBox 6" id="6"/>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36</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grpSp>
        <p:nvGrpSpPr>
          <p:cNvPr name="Group 2" id="2"/>
          <p:cNvGrpSpPr/>
          <p:nvPr/>
        </p:nvGrpSpPr>
        <p:grpSpPr>
          <a:xfrm rot="0">
            <a:off x="17149607" y="0"/>
            <a:ext cx="1272695" cy="10287000"/>
            <a:chOff x="0" y="0"/>
            <a:chExt cx="430517" cy="3479800"/>
          </a:xfrm>
        </p:grpSpPr>
        <p:sp>
          <p:nvSpPr>
            <p:cNvPr name="Freeform 3" id="3"/>
            <p:cNvSpPr/>
            <p:nvPr/>
          </p:nvSpPr>
          <p:spPr>
            <a:xfrm flipH="false" flipV="false" rot="0">
              <a:off x="0" y="0"/>
              <a:ext cx="430517" cy="3479800"/>
            </a:xfrm>
            <a:custGeom>
              <a:avLst/>
              <a:gdLst/>
              <a:ahLst/>
              <a:cxnLst/>
              <a:rect r="r" b="b" t="t" l="l"/>
              <a:pathLst>
                <a:path h="3479800" w="430517">
                  <a:moveTo>
                    <a:pt x="0" y="0"/>
                  </a:moveTo>
                  <a:lnTo>
                    <a:pt x="430517" y="0"/>
                  </a:lnTo>
                  <a:lnTo>
                    <a:pt x="430517" y="3479800"/>
                  </a:lnTo>
                  <a:lnTo>
                    <a:pt x="0" y="3479800"/>
                  </a:lnTo>
                  <a:close/>
                </a:path>
              </a:pathLst>
            </a:custGeom>
            <a:solidFill>
              <a:srgbClr val="E6CCB2"/>
            </a:solidFill>
          </p:spPr>
        </p:sp>
      </p:grpSp>
      <p:sp>
        <p:nvSpPr>
          <p:cNvPr name="Freeform 4" id="4"/>
          <p:cNvSpPr/>
          <p:nvPr/>
        </p:nvSpPr>
        <p:spPr>
          <a:xfrm flipH="false" flipV="false" rot="0">
            <a:off x="1230747" y="1711436"/>
            <a:ext cx="15251921" cy="7117033"/>
          </a:xfrm>
          <a:custGeom>
            <a:avLst/>
            <a:gdLst/>
            <a:ahLst/>
            <a:cxnLst/>
            <a:rect r="r" b="b" t="t" l="l"/>
            <a:pathLst>
              <a:path h="7117033" w="15251921">
                <a:moveTo>
                  <a:pt x="0" y="0"/>
                </a:moveTo>
                <a:lnTo>
                  <a:pt x="15251921" y="0"/>
                </a:lnTo>
                <a:lnTo>
                  <a:pt x="15251921" y="7117033"/>
                </a:lnTo>
                <a:lnTo>
                  <a:pt x="0" y="7117033"/>
                </a:lnTo>
                <a:lnTo>
                  <a:pt x="0" y="0"/>
                </a:lnTo>
                <a:close/>
              </a:path>
            </a:pathLst>
          </a:custGeom>
          <a:blipFill>
            <a:blip r:embed="rId2"/>
            <a:stretch>
              <a:fillRect l="0" t="0" r="0" b="0"/>
            </a:stretch>
          </a:blipFill>
        </p:spPr>
      </p:sp>
      <p:sp>
        <p:nvSpPr>
          <p:cNvPr name="TextBox 5" id="5"/>
          <p:cNvSpPr txBox="true"/>
          <p:nvPr/>
        </p:nvSpPr>
        <p:spPr>
          <a:xfrm rot="0">
            <a:off x="1028700" y="9206520"/>
            <a:ext cx="11450725" cy="490855"/>
          </a:xfrm>
          <a:prstGeom prst="rect">
            <a:avLst/>
          </a:prstGeom>
        </p:spPr>
        <p:txBody>
          <a:bodyPr anchor="t" rtlCol="false" tIns="0" lIns="0" bIns="0" rIns="0">
            <a:spAutoFit/>
          </a:bodyPr>
          <a:lstStyle/>
          <a:p>
            <a:pPr algn="l">
              <a:lnSpc>
                <a:spcPts val="3919"/>
              </a:lnSpc>
            </a:pPr>
            <a:r>
              <a:rPr lang="en-US" sz="2799">
                <a:solidFill>
                  <a:srgbClr val="804F3B"/>
                </a:solidFill>
                <a:latin typeface="Raleway"/>
              </a:rPr>
              <a:t>ENHANCING</a:t>
            </a:r>
            <a:r>
              <a:rPr lang="en-US" sz="2799">
                <a:solidFill>
                  <a:srgbClr val="804F3B"/>
                </a:solidFill>
                <a:latin typeface="Raleway"/>
              </a:rPr>
              <a:t> USER EXPERIENCE BY LEVERAGING WEB SCRAPING</a:t>
            </a:r>
          </a:p>
        </p:txBody>
      </p:sp>
      <p:sp>
        <p:nvSpPr>
          <p:cNvPr name="TextBox 6" id="6"/>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37</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grpSp>
        <p:nvGrpSpPr>
          <p:cNvPr name="Group 2" id="2"/>
          <p:cNvGrpSpPr/>
          <p:nvPr/>
        </p:nvGrpSpPr>
        <p:grpSpPr>
          <a:xfrm rot="0">
            <a:off x="17149607" y="0"/>
            <a:ext cx="1272695" cy="10287000"/>
            <a:chOff x="0" y="0"/>
            <a:chExt cx="430517" cy="3479800"/>
          </a:xfrm>
        </p:grpSpPr>
        <p:sp>
          <p:nvSpPr>
            <p:cNvPr name="Freeform 3" id="3"/>
            <p:cNvSpPr/>
            <p:nvPr/>
          </p:nvSpPr>
          <p:spPr>
            <a:xfrm flipH="false" flipV="false" rot="0">
              <a:off x="0" y="0"/>
              <a:ext cx="430517" cy="3479800"/>
            </a:xfrm>
            <a:custGeom>
              <a:avLst/>
              <a:gdLst/>
              <a:ahLst/>
              <a:cxnLst/>
              <a:rect r="r" b="b" t="t" l="l"/>
              <a:pathLst>
                <a:path h="3479800" w="430517">
                  <a:moveTo>
                    <a:pt x="0" y="0"/>
                  </a:moveTo>
                  <a:lnTo>
                    <a:pt x="430517" y="0"/>
                  </a:lnTo>
                  <a:lnTo>
                    <a:pt x="430517" y="3479800"/>
                  </a:lnTo>
                  <a:lnTo>
                    <a:pt x="0" y="3479800"/>
                  </a:lnTo>
                  <a:close/>
                </a:path>
              </a:pathLst>
            </a:custGeom>
            <a:solidFill>
              <a:srgbClr val="E6CCB2"/>
            </a:solidFill>
          </p:spPr>
        </p:sp>
      </p:grpSp>
      <p:sp>
        <p:nvSpPr>
          <p:cNvPr name="Freeform 4" id="4"/>
          <p:cNvSpPr/>
          <p:nvPr/>
        </p:nvSpPr>
        <p:spPr>
          <a:xfrm flipH="false" flipV="false" rot="0">
            <a:off x="1028700" y="1320528"/>
            <a:ext cx="14146536" cy="6664180"/>
          </a:xfrm>
          <a:custGeom>
            <a:avLst/>
            <a:gdLst/>
            <a:ahLst/>
            <a:cxnLst/>
            <a:rect r="r" b="b" t="t" l="l"/>
            <a:pathLst>
              <a:path h="6664180" w="14146536">
                <a:moveTo>
                  <a:pt x="0" y="0"/>
                </a:moveTo>
                <a:lnTo>
                  <a:pt x="14146536" y="0"/>
                </a:lnTo>
                <a:lnTo>
                  <a:pt x="14146536" y="6664179"/>
                </a:lnTo>
                <a:lnTo>
                  <a:pt x="0" y="6664179"/>
                </a:lnTo>
                <a:lnTo>
                  <a:pt x="0" y="0"/>
                </a:lnTo>
                <a:close/>
              </a:path>
            </a:pathLst>
          </a:custGeom>
          <a:blipFill>
            <a:blip r:embed="rId2"/>
            <a:stretch>
              <a:fillRect l="0" t="0" r="0" b="0"/>
            </a:stretch>
          </a:blipFill>
        </p:spPr>
      </p:sp>
      <p:sp>
        <p:nvSpPr>
          <p:cNvPr name="TextBox 5" id="5"/>
          <p:cNvSpPr txBox="true"/>
          <p:nvPr/>
        </p:nvSpPr>
        <p:spPr>
          <a:xfrm rot="0">
            <a:off x="1028700" y="9206520"/>
            <a:ext cx="11450725" cy="490855"/>
          </a:xfrm>
          <a:prstGeom prst="rect">
            <a:avLst/>
          </a:prstGeom>
        </p:spPr>
        <p:txBody>
          <a:bodyPr anchor="t" rtlCol="false" tIns="0" lIns="0" bIns="0" rIns="0">
            <a:spAutoFit/>
          </a:bodyPr>
          <a:lstStyle/>
          <a:p>
            <a:pPr algn="l">
              <a:lnSpc>
                <a:spcPts val="3919"/>
              </a:lnSpc>
            </a:pPr>
            <a:r>
              <a:rPr lang="en-US" sz="2799">
                <a:solidFill>
                  <a:srgbClr val="804F3B"/>
                </a:solidFill>
                <a:latin typeface="Raleway"/>
              </a:rPr>
              <a:t>ENHANCING</a:t>
            </a:r>
            <a:r>
              <a:rPr lang="en-US" sz="2799">
                <a:solidFill>
                  <a:srgbClr val="804F3B"/>
                </a:solidFill>
                <a:latin typeface="Raleway"/>
              </a:rPr>
              <a:t> USER EXPERIENCE BY LEVERAGING WEB SCRAPING</a:t>
            </a:r>
          </a:p>
        </p:txBody>
      </p:sp>
      <p:sp>
        <p:nvSpPr>
          <p:cNvPr name="TextBox 6" id="6"/>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38</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grpSp>
        <p:nvGrpSpPr>
          <p:cNvPr name="Group 2" id="2"/>
          <p:cNvGrpSpPr/>
          <p:nvPr/>
        </p:nvGrpSpPr>
        <p:grpSpPr>
          <a:xfrm rot="0">
            <a:off x="17149607" y="0"/>
            <a:ext cx="1272695" cy="10287000"/>
            <a:chOff x="0" y="0"/>
            <a:chExt cx="430517" cy="3479800"/>
          </a:xfrm>
        </p:grpSpPr>
        <p:sp>
          <p:nvSpPr>
            <p:cNvPr name="Freeform 3" id="3"/>
            <p:cNvSpPr/>
            <p:nvPr/>
          </p:nvSpPr>
          <p:spPr>
            <a:xfrm flipH="false" flipV="false" rot="0">
              <a:off x="0" y="0"/>
              <a:ext cx="430517" cy="3479800"/>
            </a:xfrm>
            <a:custGeom>
              <a:avLst/>
              <a:gdLst/>
              <a:ahLst/>
              <a:cxnLst/>
              <a:rect r="r" b="b" t="t" l="l"/>
              <a:pathLst>
                <a:path h="3479800" w="430517">
                  <a:moveTo>
                    <a:pt x="0" y="0"/>
                  </a:moveTo>
                  <a:lnTo>
                    <a:pt x="430517" y="0"/>
                  </a:lnTo>
                  <a:lnTo>
                    <a:pt x="430517" y="3479800"/>
                  </a:lnTo>
                  <a:lnTo>
                    <a:pt x="0" y="3479800"/>
                  </a:lnTo>
                  <a:close/>
                </a:path>
              </a:pathLst>
            </a:custGeom>
            <a:solidFill>
              <a:srgbClr val="E6CCB2"/>
            </a:solidFill>
          </p:spPr>
        </p:sp>
      </p:grpSp>
      <p:sp>
        <p:nvSpPr>
          <p:cNvPr name="Freeform 4" id="4"/>
          <p:cNvSpPr/>
          <p:nvPr/>
        </p:nvSpPr>
        <p:spPr>
          <a:xfrm flipH="false" flipV="false" rot="0">
            <a:off x="1532178" y="1635508"/>
            <a:ext cx="14307458" cy="6593750"/>
          </a:xfrm>
          <a:custGeom>
            <a:avLst/>
            <a:gdLst/>
            <a:ahLst/>
            <a:cxnLst/>
            <a:rect r="r" b="b" t="t" l="l"/>
            <a:pathLst>
              <a:path h="6593750" w="14307458">
                <a:moveTo>
                  <a:pt x="0" y="0"/>
                </a:moveTo>
                <a:lnTo>
                  <a:pt x="14307458" y="0"/>
                </a:lnTo>
                <a:lnTo>
                  <a:pt x="14307458" y="6593750"/>
                </a:lnTo>
                <a:lnTo>
                  <a:pt x="0" y="6593750"/>
                </a:lnTo>
                <a:lnTo>
                  <a:pt x="0" y="0"/>
                </a:lnTo>
                <a:close/>
              </a:path>
            </a:pathLst>
          </a:custGeom>
          <a:blipFill>
            <a:blip r:embed="rId2"/>
            <a:stretch>
              <a:fillRect l="0" t="0" r="0" b="0"/>
            </a:stretch>
          </a:blipFill>
        </p:spPr>
      </p:sp>
      <p:sp>
        <p:nvSpPr>
          <p:cNvPr name="TextBox 5" id="5"/>
          <p:cNvSpPr txBox="true"/>
          <p:nvPr/>
        </p:nvSpPr>
        <p:spPr>
          <a:xfrm rot="0">
            <a:off x="1028700" y="9206520"/>
            <a:ext cx="11450725" cy="490855"/>
          </a:xfrm>
          <a:prstGeom prst="rect">
            <a:avLst/>
          </a:prstGeom>
        </p:spPr>
        <p:txBody>
          <a:bodyPr anchor="t" rtlCol="false" tIns="0" lIns="0" bIns="0" rIns="0">
            <a:spAutoFit/>
          </a:bodyPr>
          <a:lstStyle/>
          <a:p>
            <a:pPr algn="l">
              <a:lnSpc>
                <a:spcPts val="3919"/>
              </a:lnSpc>
            </a:pPr>
            <a:r>
              <a:rPr lang="en-US" sz="2799">
                <a:solidFill>
                  <a:srgbClr val="804F3B"/>
                </a:solidFill>
                <a:latin typeface="Raleway"/>
              </a:rPr>
              <a:t>ENHANCING</a:t>
            </a:r>
            <a:r>
              <a:rPr lang="en-US" sz="2799">
                <a:solidFill>
                  <a:srgbClr val="804F3B"/>
                </a:solidFill>
                <a:latin typeface="Raleway"/>
              </a:rPr>
              <a:t> USER EXPERIENCE BY LEVERAGING WEB SCRAPING</a:t>
            </a:r>
          </a:p>
        </p:txBody>
      </p:sp>
      <p:sp>
        <p:nvSpPr>
          <p:cNvPr name="TextBox 6" id="6"/>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39</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028700" y="9206520"/>
            <a:ext cx="11450725" cy="490855"/>
          </a:xfrm>
          <a:prstGeom prst="rect">
            <a:avLst/>
          </a:prstGeom>
        </p:spPr>
        <p:txBody>
          <a:bodyPr anchor="t" rtlCol="false" tIns="0" lIns="0" bIns="0" rIns="0">
            <a:spAutoFit/>
          </a:bodyPr>
          <a:lstStyle/>
          <a:p>
            <a:pPr algn="l">
              <a:lnSpc>
                <a:spcPts val="3919"/>
              </a:lnSpc>
            </a:pPr>
            <a:r>
              <a:rPr lang="en-US" sz="2799">
                <a:solidFill>
                  <a:srgbClr val="804F3B"/>
                </a:solidFill>
                <a:latin typeface="Raleway"/>
              </a:rPr>
              <a:t>ENHANCING</a:t>
            </a:r>
            <a:r>
              <a:rPr lang="en-US" sz="2799">
                <a:solidFill>
                  <a:srgbClr val="804F3B"/>
                </a:solidFill>
                <a:latin typeface="Raleway"/>
              </a:rPr>
              <a:t> USER EXPERIENCE BY LEVERAGING WEB SCRAPING</a:t>
            </a:r>
          </a:p>
        </p:txBody>
      </p:sp>
      <p:grpSp>
        <p:nvGrpSpPr>
          <p:cNvPr name="Group 3" id="3"/>
          <p:cNvGrpSpPr/>
          <p:nvPr/>
        </p:nvGrpSpPr>
        <p:grpSpPr>
          <a:xfrm rot="0">
            <a:off x="16875087" y="0"/>
            <a:ext cx="1547216" cy="10287000"/>
            <a:chOff x="0" y="0"/>
            <a:chExt cx="523379" cy="3479800"/>
          </a:xfrm>
        </p:grpSpPr>
        <p:sp>
          <p:nvSpPr>
            <p:cNvPr name="Freeform 4" id="4"/>
            <p:cNvSpPr/>
            <p:nvPr/>
          </p:nvSpPr>
          <p:spPr>
            <a:xfrm flipH="false" flipV="false" rot="0">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TextBox 5" id="5"/>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4</a:t>
            </a:r>
          </a:p>
        </p:txBody>
      </p:sp>
      <p:sp>
        <p:nvSpPr>
          <p:cNvPr name="TextBox 6" id="6"/>
          <p:cNvSpPr txBox="true"/>
          <p:nvPr/>
        </p:nvSpPr>
        <p:spPr>
          <a:xfrm rot="0">
            <a:off x="1028700" y="933450"/>
            <a:ext cx="4088848"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804F3B"/>
                </a:solidFill>
                <a:latin typeface="Canva Sans Bold"/>
              </a:rPr>
              <a:t>SOLUTION</a:t>
            </a:r>
          </a:p>
        </p:txBody>
      </p:sp>
      <p:sp>
        <p:nvSpPr>
          <p:cNvPr name="TextBox 7" id="7"/>
          <p:cNvSpPr txBox="true"/>
          <p:nvPr/>
        </p:nvSpPr>
        <p:spPr>
          <a:xfrm rot="0">
            <a:off x="939600" y="2783350"/>
            <a:ext cx="16187988" cy="54603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Semi-Bold"/>
              </a:rPr>
              <a:t>Automated Data Extraction:</a:t>
            </a:r>
            <a:r>
              <a:rPr lang="en-US" sz="3399">
                <a:solidFill>
                  <a:srgbClr val="000000"/>
                </a:solidFill>
                <a:latin typeface="Canva Sans"/>
              </a:rPr>
              <a:t> Use web scraping to automatically gather information from diverse websites.</a:t>
            </a:r>
          </a:p>
          <a:p>
            <a:pPr algn="ctr">
              <a:lnSpc>
                <a:spcPts val="4759"/>
              </a:lnSpc>
            </a:pPr>
          </a:p>
          <a:p>
            <a:pPr algn="ctr">
              <a:lnSpc>
                <a:spcPts val="4759"/>
              </a:lnSpc>
            </a:pPr>
            <a:r>
              <a:rPr lang="en-US" sz="3399">
                <a:solidFill>
                  <a:srgbClr val="000000"/>
                </a:solidFill>
                <a:latin typeface="Canva Sans Semi-Bold"/>
              </a:rPr>
              <a:t>Structured Data Collection:</a:t>
            </a:r>
            <a:r>
              <a:rPr lang="en-US" sz="3399">
                <a:solidFill>
                  <a:srgbClr val="000000"/>
                </a:solidFill>
                <a:latin typeface="Canva Sans"/>
              </a:rPr>
              <a:t> Organize the scraped data into structured formats for easy analysis and retrieval.</a:t>
            </a:r>
          </a:p>
          <a:p>
            <a:pPr algn="ctr">
              <a:lnSpc>
                <a:spcPts val="4759"/>
              </a:lnSpc>
            </a:pPr>
          </a:p>
          <a:p>
            <a:pPr algn="ctr">
              <a:lnSpc>
                <a:spcPts val="4759"/>
              </a:lnSpc>
              <a:spcBef>
                <a:spcPct val="0"/>
              </a:spcBef>
            </a:pPr>
            <a:r>
              <a:rPr lang="en-US" sz="3399">
                <a:solidFill>
                  <a:srgbClr val="000000"/>
                </a:solidFill>
                <a:latin typeface="Canva Sans Semi-Bold"/>
              </a:rPr>
              <a:t>Customized Information Retrieval:</a:t>
            </a:r>
            <a:r>
              <a:rPr lang="en-US" sz="3399">
                <a:solidFill>
                  <a:srgbClr val="000000"/>
                </a:solidFill>
                <a:latin typeface="Canva Sans"/>
              </a:rPr>
              <a:t> Tailor web scraping to deliver specific data according to user preferences.</a:t>
            </a:r>
          </a:p>
          <a:p>
            <a:pPr algn="ctr" marL="0" indent="0" lvl="0">
              <a:lnSpc>
                <a:spcPts val="5459"/>
              </a:lnSpc>
              <a:spcBef>
                <a:spcPct val="0"/>
              </a:spcBef>
            </a:pP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grpSp>
        <p:nvGrpSpPr>
          <p:cNvPr name="Group 2" id="2"/>
          <p:cNvGrpSpPr/>
          <p:nvPr/>
        </p:nvGrpSpPr>
        <p:grpSpPr>
          <a:xfrm rot="0">
            <a:off x="17149607" y="0"/>
            <a:ext cx="1272695" cy="10287000"/>
            <a:chOff x="0" y="0"/>
            <a:chExt cx="430517" cy="3479800"/>
          </a:xfrm>
        </p:grpSpPr>
        <p:sp>
          <p:nvSpPr>
            <p:cNvPr name="Freeform 3" id="3"/>
            <p:cNvSpPr/>
            <p:nvPr/>
          </p:nvSpPr>
          <p:spPr>
            <a:xfrm flipH="false" flipV="false" rot="0">
              <a:off x="0" y="0"/>
              <a:ext cx="430517" cy="3479800"/>
            </a:xfrm>
            <a:custGeom>
              <a:avLst/>
              <a:gdLst/>
              <a:ahLst/>
              <a:cxnLst/>
              <a:rect r="r" b="b" t="t" l="l"/>
              <a:pathLst>
                <a:path h="3479800" w="430517">
                  <a:moveTo>
                    <a:pt x="0" y="0"/>
                  </a:moveTo>
                  <a:lnTo>
                    <a:pt x="430517" y="0"/>
                  </a:lnTo>
                  <a:lnTo>
                    <a:pt x="430517" y="3479800"/>
                  </a:lnTo>
                  <a:lnTo>
                    <a:pt x="0" y="3479800"/>
                  </a:lnTo>
                  <a:close/>
                </a:path>
              </a:pathLst>
            </a:custGeom>
            <a:solidFill>
              <a:srgbClr val="E6CCB2"/>
            </a:solidFill>
          </p:spPr>
        </p:sp>
      </p:grpSp>
      <p:sp>
        <p:nvSpPr>
          <p:cNvPr name="Freeform 4" id="4"/>
          <p:cNvSpPr/>
          <p:nvPr/>
        </p:nvSpPr>
        <p:spPr>
          <a:xfrm flipH="false" flipV="false" rot="0">
            <a:off x="2421775" y="1948150"/>
            <a:ext cx="13444451" cy="6390699"/>
          </a:xfrm>
          <a:custGeom>
            <a:avLst/>
            <a:gdLst/>
            <a:ahLst/>
            <a:cxnLst/>
            <a:rect r="r" b="b" t="t" l="l"/>
            <a:pathLst>
              <a:path h="6390699" w="13444451">
                <a:moveTo>
                  <a:pt x="0" y="0"/>
                </a:moveTo>
                <a:lnTo>
                  <a:pt x="13444450" y="0"/>
                </a:lnTo>
                <a:lnTo>
                  <a:pt x="13444450" y="6390700"/>
                </a:lnTo>
                <a:lnTo>
                  <a:pt x="0" y="6390700"/>
                </a:lnTo>
                <a:lnTo>
                  <a:pt x="0" y="0"/>
                </a:lnTo>
                <a:close/>
              </a:path>
            </a:pathLst>
          </a:custGeom>
          <a:blipFill>
            <a:blip r:embed="rId2"/>
            <a:stretch>
              <a:fillRect l="0" t="0" r="0" b="0"/>
            </a:stretch>
          </a:blipFill>
        </p:spPr>
      </p:sp>
      <p:sp>
        <p:nvSpPr>
          <p:cNvPr name="TextBox 5" id="5"/>
          <p:cNvSpPr txBox="true"/>
          <p:nvPr/>
        </p:nvSpPr>
        <p:spPr>
          <a:xfrm rot="0">
            <a:off x="1028700" y="9206520"/>
            <a:ext cx="11450725" cy="490855"/>
          </a:xfrm>
          <a:prstGeom prst="rect">
            <a:avLst/>
          </a:prstGeom>
        </p:spPr>
        <p:txBody>
          <a:bodyPr anchor="t" rtlCol="false" tIns="0" lIns="0" bIns="0" rIns="0">
            <a:spAutoFit/>
          </a:bodyPr>
          <a:lstStyle/>
          <a:p>
            <a:pPr algn="l">
              <a:lnSpc>
                <a:spcPts val="3919"/>
              </a:lnSpc>
            </a:pPr>
            <a:r>
              <a:rPr lang="en-US" sz="2799">
                <a:solidFill>
                  <a:srgbClr val="804F3B"/>
                </a:solidFill>
                <a:latin typeface="Raleway"/>
              </a:rPr>
              <a:t>ENHANCING</a:t>
            </a:r>
            <a:r>
              <a:rPr lang="en-US" sz="2799">
                <a:solidFill>
                  <a:srgbClr val="804F3B"/>
                </a:solidFill>
                <a:latin typeface="Raleway"/>
              </a:rPr>
              <a:t> USER EXPERIENCE BY LEVERAGING WEB SCRAPING</a:t>
            </a:r>
          </a:p>
        </p:txBody>
      </p:sp>
      <p:sp>
        <p:nvSpPr>
          <p:cNvPr name="TextBox 6" id="6"/>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40</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grpSp>
        <p:nvGrpSpPr>
          <p:cNvPr name="Group 2" id="2"/>
          <p:cNvGrpSpPr/>
          <p:nvPr/>
        </p:nvGrpSpPr>
        <p:grpSpPr>
          <a:xfrm rot="0">
            <a:off x="17149607" y="0"/>
            <a:ext cx="1272695" cy="10287000"/>
            <a:chOff x="0" y="0"/>
            <a:chExt cx="430517" cy="3479800"/>
          </a:xfrm>
        </p:grpSpPr>
        <p:sp>
          <p:nvSpPr>
            <p:cNvPr name="Freeform 3" id="3"/>
            <p:cNvSpPr/>
            <p:nvPr/>
          </p:nvSpPr>
          <p:spPr>
            <a:xfrm flipH="false" flipV="false" rot="0">
              <a:off x="0" y="0"/>
              <a:ext cx="430517" cy="3479800"/>
            </a:xfrm>
            <a:custGeom>
              <a:avLst/>
              <a:gdLst/>
              <a:ahLst/>
              <a:cxnLst/>
              <a:rect r="r" b="b" t="t" l="l"/>
              <a:pathLst>
                <a:path h="3479800" w="430517">
                  <a:moveTo>
                    <a:pt x="0" y="0"/>
                  </a:moveTo>
                  <a:lnTo>
                    <a:pt x="430517" y="0"/>
                  </a:lnTo>
                  <a:lnTo>
                    <a:pt x="430517" y="3479800"/>
                  </a:lnTo>
                  <a:lnTo>
                    <a:pt x="0" y="3479800"/>
                  </a:lnTo>
                  <a:close/>
                </a:path>
              </a:pathLst>
            </a:custGeom>
            <a:solidFill>
              <a:srgbClr val="E6CCB2"/>
            </a:solidFill>
          </p:spPr>
        </p:sp>
      </p:grpSp>
      <p:sp>
        <p:nvSpPr>
          <p:cNvPr name="Freeform 4" id="4"/>
          <p:cNvSpPr/>
          <p:nvPr/>
        </p:nvSpPr>
        <p:spPr>
          <a:xfrm flipH="false" flipV="false" rot="0">
            <a:off x="1207814" y="1367889"/>
            <a:ext cx="13967422" cy="6644949"/>
          </a:xfrm>
          <a:custGeom>
            <a:avLst/>
            <a:gdLst/>
            <a:ahLst/>
            <a:cxnLst/>
            <a:rect r="r" b="b" t="t" l="l"/>
            <a:pathLst>
              <a:path h="6644949" w="13967422">
                <a:moveTo>
                  <a:pt x="0" y="0"/>
                </a:moveTo>
                <a:lnTo>
                  <a:pt x="13967422" y="0"/>
                </a:lnTo>
                <a:lnTo>
                  <a:pt x="13967422" y="6644949"/>
                </a:lnTo>
                <a:lnTo>
                  <a:pt x="0" y="6644949"/>
                </a:lnTo>
                <a:lnTo>
                  <a:pt x="0" y="0"/>
                </a:lnTo>
                <a:close/>
              </a:path>
            </a:pathLst>
          </a:custGeom>
          <a:blipFill>
            <a:blip r:embed="rId2"/>
            <a:stretch>
              <a:fillRect l="0" t="0" r="0" b="0"/>
            </a:stretch>
          </a:blipFill>
        </p:spPr>
      </p:sp>
      <p:sp>
        <p:nvSpPr>
          <p:cNvPr name="TextBox 5" id="5"/>
          <p:cNvSpPr txBox="true"/>
          <p:nvPr/>
        </p:nvSpPr>
        <p:spPr>
          <a:xfrm rot="0">
            <a:off x="1028700" y="9206520"/>
            <a:ext cx="11450725" cy="490855"/>
          </a:xfrm>
          <a:prstGeom prst="rect">
            <a:avLst/>
          </a:prstGeom>
        </p:spPr>
        <p:txBody>
          <a:bodyPr anchor="t" rtlCol="false" tIns="0" lIns="0" bIns="0" rIns="0">
            <a:spAutoFit/>
          </a:bodyPr>
          <a:lstStyle/>
          <a:p>
            <a:pPr algn="l">
              <a:lnSpc>
                <a:spcPts val="3919"/>
              </a:lnSpc>
            </a:pPr>
            <a:r>
              <a:rPr lang="en-US" sz="2799">
                <a:solidFill>
                  <a:srgbClr val="804F3B"/>
                </a:solidFill>
                <a:latin typeface="Raleway"/>
              </a:rPr>
              <a:t>ENHANCING</a:t>
            </a:r>
            <a:r>
              <a:rPr lang="en-US" sz="2799">
                <a:solidFill>
                  <a:srgbClr val="804F3B"/>
                </a:solidFill>
                <a:latin typeface="Raleway"/>
              </a:rPr>
              <a:t> USER EXPERIENCE BY LEVERAGING WEB SCRAPING</a:t>
            </a:r>
          </a:p>
        </p:txBody>
      </p:sp>
      <p:sp>
        <p:nvSpPr>
          <p:cNvPr name="TextBox 6" id="6"/>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41</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grpSp>
        <p:nvGrpSpPr>
          <p:cNvPr name="Group 2" id="2"/>
          <p:cNvGrpSpPr/>
          <p:nvPr/>
        </p:nvGrpSpPr>
        <p:grpSpPr>
          <a:xfrm rot="0">
            <a:off x="17149607" y="0"/>
            <a:ext cx="1272695" cy="10287000"/>
            <a:chOff x="0" y="0"/>
            <a:chExt cx="430517" cy="3479800"/>
          </a:xfrm>
        </p:grpSpPr>
        <p:sp>
          <p:nvSpPr>
            <p:cNvPr name="Freeform 3" id="3"/>
            <p:cNvSpPr/>
            <p:nvPr/>
          </p:nvSpPr>
          <p:spPr>
            <a:xfrm flipH="false" flipV="false" rot="0">
              <a:off x="0" y="0"/>
              <a:ext cx="430517" cy="3479800"/>
            </a:xfrm>
            <a:custGeom>
              <a:avLst/>
              <a:gdLst/>
              <a:ahLst/>
              <a:cxnLst/>
              <a:rect r="r" b="b" t="t" l="l"/>
              <a:pathLst>
                <a:path h="3479800" w="430517">
                  <a:moveTo>
                    <a:pt x="0" y="0"/>
                  </a:moveTo>
                  <a:lnTo>
                    <a:pt x="430517" y="0"/>
                  </a:lnTo>
                  <a:lnTo>
                    <a:pt x="430517" y="3479800"/>
                  </a:lnTo>
                  <a:lnTo>
                    <a:pt x="0" y="3479800"/>
                  </a:lnTo>
                  <a:close/>
                </a:path>
              </a:pathLst>
            </a:custGeom>
            <a:solidFill>
              <a:srgbClr val="E6CCB2"/>
            </a:solidFill>
          </p:spPr>
        </p:sp>
      </p:grpSp>
      <p:sp>
        <p:nvSpPr>
          <p:cNvPr name="Freeform 4" id="4"/>
          <p:cNvSpPr/>
          <p:nvPr/>
        </p:nvSpPr>
        <p:spPr>
          <a:xfrm flipH="false" flipV="false" rot="0">
            <a:off x="1547748" y="1520183"/>
            <a:ext cx="14321233" cy="6831048"/>
          </a:xfrm>
          <a:custGeom>
            <a:avLst/>
            <a:gdLst/>
            <a:ahLst/>
            <a:cxnLst/>
            <a:rect r="r" b="b" t="t" l="l"/>
            <a:pathLst>
              <a:path h="6831048" w="14321233">
                <a:moveTo>
                  <a:pt x="0" y="0"/>
                </a:moveTo>
                <a:lnTo>
                  <a:pt x="14321234" y="0"/>
                </a:lnTo>
                <a:lnTo>
                  <a:pt x="14321234" y="6831049"/>
                </a:lnTo>
                <a:lnTo>
                  <a:pt x="0" y="6831049"/>
                </a:lnTo>
                <a:lnTo>
                  <a:pt x="0" y="0"/>
                </a:lnTo>
                <a:close/>
              </a:path>
            </a:pathLst>
          </a:custGeom>
          <a:blipFill>
            <a:blip r:embed="rId2"/>
            <a:stretch>
              <a:fillRect l="0" t="0" r="0" b="0"/>
            </a:stretch>
          </a:blipFill>
        </p:spPr>
      </p:sp>
      <p:sp>
        <p:nvSpPr>
          <p:cNvPr name="TextBox 5" id="5"/>
          <p:cNvSpPr txBox="true"/>
          <p:nvPr/>
        </p:nvSpPr>
        <p:spPr>
          <a:xfrm rot="0">
            <a:off x="1028700" y="9206520"/>
            <a:ext cx="11450725" cy="490855"/>
          </a:xfrm>
          <a:prstGeom prst="rect">
            <a:avLst/>
          </a:prstGeom>
        </p:spPr>
        <p:txBody>
          <a:bodyPr anchor="t" rtlCol="false" tIns="0" lIns="0" bIns="0" rIns="0">
            <a:spAutoFit/>
          </a:bodyPr>
          <a:lstStyle/>
          <a:p>
            <a:pPr algn="l">
              <a:lnSpc>
                <a:spcPts val="3919"/>
              </a:lnSpc>
            </a:pPr>
            <a:r>
              <a:rPr lang="en-US" sz="2799">
                <a:solidFill>
                  <a:srgbClr val="804F3B"/>
                </a:solidFill>
                <a:latin typeface="Raleway"/>
              </a:rPr>
              <a:t>ENHANCING</a:t>
            </a:r>
            <a:r>
              <a:rPr lang="en-US" sz="2799">
                <a:solidFill>
                  <a:srgbClr val="804F3B"/>
                </a:solidFill>
                <a:latin typeface="Raleway"/>
              </a:rPr>
              <a:t> USER EXPERIENCE BY LEVERAGING WEB SCRAPING</a:t>
            </a:r>
          </a:p>
        </p:txBody>
      </p:sp>
      <p:sp>
        <p:nvSpPr>
          <p:cNvPr name="TextBox 6" id="6"/>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42</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grpSp>
        <p:nvGrpSpPr>
          <p:cNvPr name="Group 2" id="2"/>
          <p:cNvGrpSpPr/>
          <p:nvPr/>
        </p:nvGrpSpPr>
        <p:grpSpPr>
          <a:xfrm rot="0">
            <a:off x="17149607" y="0"/>
            <a:ext cx="1272695" cy="10287000"/>
            <a:chOff x="0" y="0"/>
            <a:chExt cx="430517" cy="3479800"/>
          </a:xfrm>
        </p:grpSpPr>
        <p:sp>
          <p:nvSpPr>
            <p:cNvPr name="Freeform 3" id="3"/>
            <p:cNvSpPr/>
            <p:nvPr/>
          </p:nvSpPr>
          <p:spPr>
            <a:xfrm flipH="false" flipV="false" rot="0">
              <a:off x="0" y="0"/>
              <a:ext cx="430517" cy="3479800"/>
            </a:xfrm>
            <a:custGeom>
              <a:avLst/>
              <a:gdLst/>
              <a:ahLst/>
              <a:cxnLst/>
              <a:rect r="r" b="b" t="t" l="l"/>
              <a:pathLst>
                <a:path h="3479800" w="430517">
                  <a:moveTo>
                    <a:pt x="0" y="0"/>
                  </a:moveTo>
                  <a:lnTo>
                    <a:pt x="430517" y="0"/>
                  </a:lnTo>
                  <a:lnTo>
                    <a:pt x="430517" y="3479800"/>
                  </a:lnTo>
                  <a:lnTo>
                    <a:pt x="0" y="3479800"/>
                  </a:lnTo>
                  <a:close/>
                </a:path>
              </a:pathLst>
            </a:custGeom>
            <a:solidFill>
              <a:srgbClr val="E6CCB2"/>
            </a:solidFill>
          </p:spPr>
        </p:sp>
      </p:grpSp>
      <p:sp>
        <p:nvSpPr>
          <p:cNvPr name="Freeform 4" id="4"/>
          <p:cNvSpPr/>
          <p:nvPr/>
        </p:nvSpPr>
        <p:spPr>
          <a:xfrm flipH="false" flipV="false" rot="0">
            <a:off x="3112764" y="2341676"/>
            <a:ext cx="12062471" cy="5603648"/>
          </a:xfrm>
          <a:custGeom>
            <a:avLst/>
            <a:gdLst/>
            <a:ahLst/>
            <a:cxnLst/>
            <a:rect r="r" b="b" t="t" l="l"/>
            <a:pathLst>
              <a:path h="5603648" w="12062471">
                <a:moveTo>
                  <a:pt x="0" y="0"/>
                </a:moveTo>
                <a:lnTo>
                  <a:pt x="12062472" y="0"/>
                </a:lnTo>
                <a:lnTo>
                  <a:pt x="12062472" y="5603648"/>
                </a:lnTo>
                <a:lnTo>
                  <a:pt x="0" y="5603648"/>
                </a:lnTo>
                <a:lnTo>
                  <a:pt x="0" y="0"/>
                </a:lnTo>
                <a:close/>
              </a:path>
            </a:pathLst>
          </a:custGeom>
          <a:blipFill>
            <a:blip r:embed="rId2"/>
            <a:stretch>
              <a:fillRect l="0" t="0" r="0" b="0"/>
            </a:stretch>
          </a:blipFill>
        </p:spPr>
      </p:sp>
      <p:sp>
        <p:nvSpPr>
          <p:cNvPr name="TextBox 5" id="5"/>
          <p:cNvSpPr txBox="true"/>
          <p:nvPr/>
        </p:nvSpPr>
        <p:spPr>
          <a:xfrm rot="0">
            <a:off x="1028700" y="9206520"/>
            <a:ext cx="11450725" cy="490855"/>
          </a:xfrm>
          <a:prstGeom prst="rect">
            <a:avLst/>
          </a:prstGeom>
        </p:spPr>
        <p:txBody>
          <a:bodyPr anchor="t" rtlCol="false" tIns="0" lIns="0" bIns="0" rIns="0">
            <a:spAutoFit/>
          </a:bodyPr>
          <a:lstStyle/>
          <a:p>
            <a:pPr algn="l">
              <a:lnSpc>
                <a:spcPts val="3919"/>
              </a:lnSpc>
            </a:pPr>
            <a:r>
              <a:rPr lang="en-US" sz="2799">
                <a:solidFill>
                  <a:srgbClr val="804F3B"/>
                </a:solidFill>
                <a:latin typeface="Raleway"/>
              </a:rPr>
              <a:t>ENHANCING</a:t>
            </a:r>
            <a:r>
              <a:rPr lang="en-US" sz="2799">
                <a:solidFill>
                  <a:srgbClr val="804F3B"/>
                </a:solidFill>
                <a:latin typeface="Raleway"/>
              </a:rPr>
              <a:t> USER EXPERIENCE BY LEVERAGING WEB SCRAPING</a:t>
            </a:r>
          </a:p>
        </p:txBody>
      </p:sp>
      <p:sp>
        <p:nvSpPr>
          <p:cNvPr name="TextBox 6" id="6"/>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43</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grpSp>
        <p:nvGrpSpPr>
          <p:cNvPr name="Group 2" id="2"/>
          <p:cNvGrpSpPr/>
          <p:nvPr/>
        </p:nvGrpSpPr>
        <p:grpSpPr>
          <a:xfrm rot="0">
            <a:off x="17149607" y="0"/>
            <a:ext cx="1272695" cy="10287000"/>
            <a:chOff x="0" y="0"/>
            <a:chExt cx="430517" cy="3479800"/>
          </a:xfrm>
        </p:grpSpPr>
        <p:sp>
          <p:nvSpPr>
            <p:cNvPr name="Freeform 3" id="3"/>
            <p:cNvSpPr/>
            <p:nvPr/>
          </p:nvSpPr>
          <p:spPr>
            <a:xfrm flipH="false" flipV="false" rot="0">
              <a:off x="0" y="0"/>
              <a:ext cx="430517" cy="3479800"/>
            </a:xfrm>
            <a:custGeom>
              <a:avLst/>
              <a:gdLst/>
              <a:ahLst/>
              <a:cxnLst/>
              <a:rect r="r" b="b" t="t" l="l"/>
              <a:pathLst>
                <a:path h="3479800" w="430517">
                  <a:moveTo>
                    <a:pt x="0" y="0"/>
                  </a:moveTo>
                  <a:lnTo>
                    <a:pt x="430517" y="0"/>
                  </a:lnTo>
                  <a:lnTo>
                    <a:pt x="430517" y="3479800"/>
                  </a:lnTo>
                  <a:lnTo>
                    <a:pt x="0" y="3479800"/>
                  </a:lnTo>
                  <a:close/>
                </a:path>
              </a:pathLst>
            </a:custGeom>
            <a:solidFill>
              <a:srgbClr val="E6CCB2"/>
            </a:solidFill>
          </p:spPr>
        </p:sp>
      </p:grpSp>
      <p:sp>
        <p:nvSpPr>
          <p:cNvPr name="Freeform 4" id="4"/>
          <p:cNvSpPr/>
          <p:nvPr/>
        </p:nvSpPr>
        <p:spPr>
          <a:xfrm flipH="false" flipV="false" rot="0">
            <a:off x="1305127" y="1479997"/>
            <a:ext cx="13870108" cy="6482206"/>
          </a:xfrm>
          <a:custGeom>
            <a:avLst/>
            <a:gdLst/>
            <a:ahLst/>
            <a:cxnLst/>
            <a:rect r="r" b="b" t="t" l="l"/>
            <a:pathLst>
              <a:path h="6482206" w="13870108">
                <a:moveTo>
                  <a:pt x="0" y="0"/>
                </a:moveTo>
                <a:lnTo>
                  <a:pt x="13870109" y="0"/>
                </a:lnTo>
                <a:lnTo>
                  <a:pt x="13870109" y="6482206"/>
                </a:lnTo>
                <a:lnTo>
                  <a:pt x="0" y="6482206"/>
                </a:lnTo>
                <a:lnTo>
                  <a:pt x="0" y="0"/>
                </a:lnTo>
                <a:close/>
              </a:path>
            </a:pathLst>
          </a:custGeom>
          <a:blipFill>
            <a:blip r:embed="rId2"/>
            <a:stretch>
              <a:fillRect l="0" t="0" r="0" b="0"/>
            </a:stretch>
          </a:blipFill>
        </p:spPr>
      </p:sp>
      <p:sp>
        <p:nvSpPr>
          <p:cNvPr name="TextBox 5" id="5"/>
          <p:cNvSpPr txBox="true"/>
          <p:nvPr/>
        </p:nvSpPr>
        <p:spPr>
          <a:xfrm rot="0">
            <a:off x="1028700" y="9206520"/>
            <a:ext cx="11450725" cy="490855"/>
          </a:xfrm>
          <a:prstGeom prst="rect">
            <a:avLst/>
          </a:prstGeom>
        </p:spPr>
        <p:txBody>
          <a:bodyPr anchor="t" rtlCol="false" tIns="0" lIns="0" bIns="0" rIns="0">
            <a:spAutoFit/>
          </a:bodyPr>
          <a:lstStyle/>
          <a:p>
            <a:pPr algn="l">
              <a:lnSpc>
                <a:spcPts val="3919"/>
              </a:lnSpc>
            </a:pPr>
            <a:r>
              <a:rPr lang="en-US" sz="2799">
                <a:solidFill>
                  <a:srgbClr val="804F3B"/>
                </a:solidFill>
                <a:latin typeface="Raleway"/>
              </a:rPr>
              <a:t>ENHANCING</a:t>
            </a:r>
            <a:r>
              <a:rPr lang="en-US" sz="2799">
                <a:solidFill>
                  <a:srgbClr val="804F3B"/>
                </a:solidFill>
                <a:latin typeface="Raleway"/>
              </a:rPr>
              <a:t> USER EXPERIENCE BY LEVERAGING WEB SCRAPING</a:t>
            </a:r>
          </a:p>
        </p:txBody>
      </p:sp>
      <p:sp>
        <p:nvSpPr>
          <p:cNvPr name="TextBox 6" id="6"/>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44</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grpSp>
        <p:nvGrpSpPr>
          <p:cNvPr name="Group 2" id="2"/>
          <p:cNvGrpSpPr/>
          <p:nvPr/>
        </p:nvGrpSpPr>
        <p:grpSpPr>
          <a:xfrm rot="0">
            <a:off x="17149607" y="0"/>
            <a:ext cx="1272695" cy="10287000"/>
            <a:chOff x="0" y="0"/>
            <a:chExt cx="430517" cy="3479800"/>
          </a:xfrm>
        </p:grpSpPr>
        <p:sp>
          <p:nvSpPr>
            <p:cNvPr name="Freeform 3" id="3"/>
            <p:cNvSpPr/>
            <p:nvPr/>
          </p:nvSpPr>
          <p:spPr>
            <a:xfrm flipH="false" flipV="false" rot="0">
              <a:off x="0" y="0"/>
              <a:ext cx="430517" cy="3479800"/>
            </a:xfrm>
            <a:custGeom>
              <a:avLst/>
              <a:gdLst/>
              <a:ahLst/>
              <a:cxnLst/>
              <a:rect r="r" b="b" t="t" l="l"/>
              <a:pathLst>
                <a:path h="3479800" w="430517">
                  <a:moveTo>
                    <a:pt x="0" y="0"/>
                  </a:moveTo>
                  <a:lnTo>
                    <a:pt x="430517" y="0"/>
                  </a:lnTo>
                  <a:lnTo>
                    <a:pt x="430517" y="3479800"/>
                  </a:lnTo>
                  <a:lnTo>
                    <a:pt x="0" y="3479800"/>
                  </a:lnTo>
                  <a:close/>
                </a:path>
              </a:pathLst>
            </a:custGeom>
            <a:solidFill>
              <a:srgbClr val="E6CCB2"/>
            </a:solidFill>
          </p:spPr>
        </p:sp>
      </p:grpSp>
      <p:sp>
        <p:nvSpPr>
          <p:cNvPr name="Freeform 4" id="4"/>
          <p:cNvSpPr/>
          <p:nvPr/>
        </p:nvSpPr>
        <p:spPr>
          <a:xfrm flipH="false" flipV="false" rot="0">
            <a:off x="1478525" y="1742487"/>
            <a:ext cx="13658611" cy="6090314"/>
          </a:xfrm>
          <a:custGeom>
            <a:avLst/>
            <a:gdLst/>
            <a:ahLst/>
            <a:cxnLst/>
            <a:rect r="r" b="b" t="t" l="l"/>
            <a:pathLst>
              <a:path h="6090314" w="13658611">
                <a:moveTo>
                  <a:pt x="0" y="0"/>
                </a:moveTo>
                <a:lnTo>
                  <a:pt x="13658611" y="0"/>
                </a:lnTo>
                <a:lnTo>
                  <a:pt x="13658611" y="6090314"/>
                </a:lnTo>
                <a:lnTo>
                  <a:pt x="0" y="6090314"/>
                </a:lnTo>
                <a:lnTo>
                  <a:pt x="0" y="0"/>
                </a:lnTo>
                <a:close/>
              </a:path>
            </a:pathLst>
          </a:custGeom>
          <a:blipFill>
            <a:blip r:embed="rId2"/>
            <a:stretch>
              <a:fillRect l="0" t="0" r="0" b="0"/>
            </a:stretch>
          </a:blipFill>
        </p:spPr>
      </p:sp>
      <p:sp>
        <p:nvSpPr>
          <p:cNvPr name="TextBox 5" id="5"/>
          <p:cNvSpPr txBox="true"/>
          <p:nvPr/>
        </p:nvSpPr>
        <p:spPr>
          <a:xfrm rot="0">
            <a:off x="1028700" y="9206520"/>
            <a:ext cx="11450725" cy="490855"/>
          </a:xfrm>
          <a:prstGeom prst="rect">
            <a:avLst/>
          </a:prstGeom>
        </p:spPr>
        <p:txBody>
          <a:bodyPr anchor="t" rtlCol="false" tIns="0" lIns="0" bIns="0" rIns="0">
            <a:spAutoFit/>
          </a:bodyPr>
          <a:lstStyle/>
          <a:p>
            <a:pPr algn="l">
              <a:lnSpc>
                <a:spcPts val="3919"/>
              </a:lnSpc>
            </a:pPr>
            <a:r>
              <a:rPr lang="en-US" sz="2799">
                <a:solidFill>
                  <a:srgbClr val="804F3B"/>
                </a:solidFill>
                <a:latin typeface="Raleway"/>
              </a:rPr>
              <a:t>ENHANCING</a:t>
            </a:r>
            <a:r>
              <a:rPr lang="en-US" sz="2799">
                <a:solidFill>
                  <a:srgbClr val="804F3B"/>
                </a:solidFill>
                <a:latin typeface="Raleway"/>
              </a:rPr>
              <a:t> USER EXPERIENCE BY LEVERAGING WEB SCRAPING</a:t>
            </a:r>
          </a:p>
        </p:txBody>
      </p:sp>
      <p:sp>
        <p:nvSpPr>
          <p:cNvPr name="TextBox 6" id="6"/>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45</a:t>
            </a:r>
          </a:p>
        </p:txBody>
      </p:sp>
    </p:spTree>
  </p:cSld>
  <p:clrMapOvr>
    <a:masterClrMapping/>
  </p:clrMapOvr>
</p:sld>
</file>

<file path=ppt/slides/slide46.xml><?xml version="1.0" encoding="utf-8"?>
<p:sld xmlns:p="http://schemas.openxmlformats.org/presentationml/2006/main" xmlns:a="http://schemas.openxmlformats.org/drawingml/2006/main">
  <p:cSld>
    <p:bg>
      <p:bgPr>
        <a:solidFill>
          <a:srgbClr val="EDE0D4"/>
        </a:solidFill>
      </p:bgPr>
    </p:bg>
    <p:spTree>
      <p:nvGrpSpPr>
        <p:cNvPr id="1" name=""/>
        <p:cNvGrpSpPr/>
        <p:nvPr/>
      </p:nvGrpSpPr>
      <p:grpSpPr>
        <a:xfrm>
          <a:off x="0" y="0"/>
          <a:ext cx="0" cy="0"/>
          <a:chOff x="0" y="0"/>
          <a:chExt cx="0" cy="0"/>
        </a:xfrm>
      </p:grpSpPr>
      <p:grpSp>
        <p:nvGrpSpPr>
          <p:cNvPr name="Group 2" id="2"/>
          <p:cNvGrpSpPr/>
          <p:nvPr/>
        </p:nvGrpSpPr>
        <p:grpSpPr>
          <a:xfrm rot="0">
            <a:off x="16740784" y="0"/>
            <a:ext cx="1547216" cy="10287000"/>
            <a:chOff x="0" y="0"/>
            <a:chExt cx="523379" cy="3479800"/>
          </a:xfrm>
        </p:grpSpPr>
        <p:sp>
          <p:nvSpPr>
            <p:cNvPr name="Freeform 3" id="3"/>
            <p:cNvSpPr/>
            <p:nvPr/>
          </p:nvSpPr>
          <p:spPr>
            <a:xfrm flipH="false" flipV="false" rot="0">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TextBox 4" id="4"/>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46</a:t>
            </a:r>
          </a:p>
        </p:txBody>
      </p:sp>
      <p:sp>
        <p:nvSpPr>
          <p:cNvPr name="TextBox 5" id="5"/>
          <p:cNvSpPr txBox="true"/>
          <p:nvPr/>
        </p:nvSpPr>
        <p:spPr>
          <a:xfrm rot="0">
            <a:off x="1290976" y="4076750"/>
            <a:ext cx="14537007" cy="4453862"/>
          </a:xfrm>
          <a:prstGeom prst="rect">
            <a:avLst/>
          </a:prstGeom>
        </p:spPr>
        <p:txBody>
          <a:bodyPr anchor="t" rtlCol="false" tIns="0" lIns="0" bIns="0" rIns="0">
            <a:spAutoFit/>
          </a:bodyPr>
          <a:lstStyle/>
          <a:p>
            <a:pPr algn="just">
              <a:lnSpc>
                <a:spcPts val="5026"/>
              </a:lnSpc>
            </a:pPr>
            <a:r>
              <a:rPr lang="en-US" sz="3350">
                <a:solidFill>
                  <a:srgbClr val="804F3B"/>
                </a:solidFill>
                <a:latin typeface="Arimo"/>
              </a:rPr>
              <a:t>In conclusion, our project utilizes advanced web scraping techniques to automate data extraction from various websites, addressing the challenge of scattered information and manual searching. By organizing data into structured formats and offering customized retrieval options, we enhance user experience and efficiency. Additionally, our applications significantly boost performance, ensuring swift and accurate data extraction. Overall, our project empowers users  providing direct access to relevant information.</a:t>
            </a:r>
          </a:p>
        </p:txBody>
      </p:sp>
      <p:sp>
        <p:nvSpPr>
          <p:cNvPr name="TextBox 6" id="6"/>
          <p:cNvSpPr txBox="true"/>
          <p:nvPr/>
        </p:nvSpPr>
        <p:spPr>
          <a:xfrm rot="0">
            <a:off x="1290976" y="1776290"/>
            <a:ext cx="10770559" cy="1292861"/>
          </a:xfrm>
          <a:prstGeom prst="rect">
            <a:avLst/>
          </a:prstGeom>
        </p:spPr>
        <p:txBody>
          <a:bodyPr anchor="t" rtlCol="false" tIns="0" lIns="0" bIns="0" rIns="0">
            <a:spAutoFit/>
          </a:bodyPr>
          <a:lstStyle/>
          <a:p>
            <a:pPr algn="l">
              <a:lnSpc>
                <a:spcPts val="10639"/>
              </a:lnSpc>
            </a:pPr>
            <a:r>
              <a:rPr lang="en-US" sz="7599">
                <a:solidFill>
                  <a:srgbClr val="804F3B"/>
                </a:solidFill>
                <a:latin typeface="Canva Sans Bold"/>
              </a:rPr>
              <a:t>CONCLUSION</a:t>
            </a:r>
          </a:p>
        </p:txBody>
      </p:sp>
    </p:spTree>
  </p:cSld>
  <p:clrMapOvr>
    <a:masterClrMapping/>
  </p:clrMapOvr>
</p:sld>
</file>

<file path=ppt/slides/slide47.xml><?xml version="1.0" encoding="utf-8"?>
<p:sld xmlns:p="http://schemas.openxmlformats.org/presentationml/2006/main" xmlns:a="http://schemas.openxmlformats.org/drawingml/2006/main">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028700" y="3695700"/>
            <a:ext cx="14745813" cy="3124200"/>
          </a:xfrm>
          <a:prstGeom prst="rect">
            <a:avLst/>
          </a:prstGeom>
        </p:spPr>
        <p:txBody>
          <a:bodyPr anchor="t" rtlCol="false" tIns="0" lIns="0" bIns="0" rIns="0">
            <a:spAutoFit/>
          </a:bodyPr>
          <a:lstStyle/>
          <a:p>
            <a:pPr algn="l">
              <a:lnSpc>
                <a:spcPts val="12000"/>
              </a:lnSpc>
            </a:pPr>
            <a:r>
              <a:rPr lang="en-US" sz="12000">
                <a:solidFill>
                  <a:srgbClr val="804F3B"/>
                </a:solidFill>
                <a:latin typeface="Radley"/>
              </a:rPr>
              <a:t>Thank you</a:t>
            </a:r>
          </a:p>
          <a:p>
            <a:pPr algn="l">
              <a:lnSpc>
                <a:spcPts val="12000"/>
              </a:lnSpc>
            </a:pPr>
            <a:r>
              <a:rPr lang="en-US" sz="12000">
                <a:solidFill>
                  <a:srgbClr val="804F3B"/>
                </a:solidFill>
                <a:latin typeface="Radley"/>
              </a:rPr>
              <a:t>for listening!</a:t>
            </a:r>
          </a:p>
        </p:txBody>
      </p:sp>
      <p:grpSp>
        <p:nvGrpSpPr>
          <p:cNvPr name="Group 3" id="3"/>
          <p:cNvGrpSpPr/>
          <p:nvPr/>
        </p:nvGrpSpPr>
        <p:grpSpPr>
          <a:xfrm rot="0">
            <a:off x="16740784" y="0"/>
            <a:ext cx="1547216" cy="10287000"/>
            <a:chOff x="0" y="0"/>
            <a:chExt cx="523379" cy="3479800"/>
          </a:xfrm>
        </p:grpSpPr>
        <p:sp>
          <p:nvSpPr>
            <p:cNvPr name="Freeform 4" id="4"/>
            <p:cNvSpPr/>
            <p:nvPr/>
          </p:nvSpPr>
          <p:spPr>
            <a:xfrm flipH="false" flipV="false" rot="0">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Tree>
  </p:cSld>
  <p:clrMapOvr>
    <a:masterClrMapping/>
  </p:clrMapOvr>
</p:sld>
</file>

<file path=ppt/slides/slide5.xml><?xml version="1.0" encoding="utf-8"?>
<p:sld xmlns:p="http://schemas.openxmlformats.org/presentationml/2006/main" xmlns:a="http://schemas.openxmlformats.org/drawingml/2006/main">
  <p:cSld>
    <p:bg>
      <p:bgPr>
        <a:solidFill>
          <a:srgbClr val="EDE0D4"/>
        </a:solidFill>
      </p:bgPr>
    </p:bg>
    <p:spTree>
      <p:nvGrpSpPr>
        <p:cNvPr id="1" name=""/>
        <p:cNvGrpSpPr/>
        <p:nvPr/>
      </p:nvGrpSpPr>
      <p:grpSpPr>
        <a:xfrm>
          <a:off x="0" y="0"/>
          <a:ext cx="0" cy="0"/>
          <a:chOff x="0" y="0"/>
          <a:chExt cx="0" cy="0"/>
        </a:xfrm>
      </p:grpSpPr>
      <p:grpSp>
        <p:nvGrpSpPr>
          <p:cNvPr name="Group 2" id="2"/>
          <p:cNvGrpSpPr/>
          <p:nvPr/>
        </p:nvGrpSpPr>
        <p:grpSpPr>
          <a:xfrm rot="0">
            <a:off x="16740784" y="0"/>
            <a:ext cx="1547216" cy="10287000"/>
            <a:chOff x="0" y="0"/>
            <a:chExt cx="523379" cy="3479800"/>
          </a:xfrm>
        </p:grpSpPr>
        <p:sp>
          <p:nvSpPr>
            <p:cNvPr name="Freeform 3" id="3"/>
            <p:cNvSpPr/>
            <p:nvPr/>
          </p:nvSpPr>
          <p:spPr>
            <a:xfrm flipH="false" flipV="false" rot="0">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grpSp>
        <p:nvGrpSpPr>
          <p:cNvPr name="Group 4" id="4"/>
          <p:cNvGrpSpPr/>
          <p:nvPr/>
        </p:nvGrpSpPr>
        <p:grpSpPr>
          <a:xfrm rot="0">
            <a:off x="1669869" y="4105328"/>
            <a:ext cx="3086100" cy="1167133"/>
            <a:chOff x="0" y="0"/>
            <a:chExt cx="812800" cy="307393"/>
          </a:xfrm>
        </p:grpSpPr>
        <p:sp>
          <p:nvSpPr>
            <p:cNvPr name="Freeform 5" id="5"/>
            <p:cNvSpPr/>
            <p:nvPr/>
          </p:nvSpPr>
          <p:spPr>
            <a:xfrm flipH="false" flipV="false" rot="0">
              <a:off x="0" y="0"/>
              <a:ext cx="812800" cy="307393"/>
            </a:xfrm>
            <a:custGeom>
              <a:avLst/>
              <a:gdLst/>
              <a:ahLst/>
              <a:cxnLst/>
              <a:rect r="r" b="b" t="t" l="l"/>
              <a:pathLst>
                <a:path h="307393" w="812800">
                  <a:moveTo>
                    <a:pt x="0" y="0"/>
                  </a:moveTo>
                  <a:lnTo>
                    <a:pt x="812800" y="0"/>
                  </a:lnTo>
                  <a:lnTo>
                    <a:pt x="812800" y="307393"/>
                  </a:lnTo>
                  <a:lnTo>
                    <a:pt x="0" y="307393"/>
                  </a:lnTo>
                  <a:close/>
                </a:path>
              </a:pathLst>
            </a:custGeom>
            <a:solidFill>
              <a:srgbClr val="804F3B"/>
            </a:solidFill>
          </p:spPr>
        </p:sp>
        <p:sp>
          <p:nvSpPr>
            <p:cNvPr name="TextBox 6" id="6"/>
            <p:cNvSpPr txBox="true"/>
            <p:nvPr/>
          </p:nvSpPr>
          <p:spPr>
            <a:xfrm>
              <a:off x="0" y="-66675"/>
              <a:ext cx="812800" cy="374068"/>
            </a:xfrm>
            <a:prstGeom prst="rect">
              <a:avLst/>
            </a:prstGeom>
          </p:spPr>
          <p:txBody>
            <a:bodyPr anchor="ctr" rtlCol="false" tIns="50800" lIns="50800" bIns="50800" rIns="50800"/>
            <a:lstStyle/>
            <a:p>
              <a:pPr algn="ctr">
                <a:lnSpc>
                  <a:spcPts val="4759"/>
                </a:lnSpc>
                <a:spcBef>
                  <a:spcPct val="0"/>
                </a:spcBef>
              </a:pPr>
              <a:r>
                <a:rPr lang="en-US" sz="3399">
                  <a:solidFill>
                    <a:srgbClr val="FFFFFF"/>
                  </a:solidFill>
                  <a:latin typeface="Canva Sans"/>
                </a:rPr>
                <a:t>query </a:t>
              </a:r>
            </a:p>
          </p:txBody>
        </p:sp>
      </p:grpSp>
      <p:sp>
        <p:nvSpPr>
          <p:cNvPr name="TextBox 7" id="7"/>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5</a:t>
            </a:r>
          </a:p>
        </p:txBody>
      </p:sp>
      <p:sp>
        <p:nvSpPr>
          <p:cNvPr name="TextBox 8" id="8"/>
          <p:cNvSpPr txBox="true"/>
          <p:nvPr/>
        </p:nvSpPr>
        <p:spPr>
          <a:xfrm rot="0">
            <a:off x="369298" y="330870"/>
            <a:ext cx="5590282"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000000"/>
                </a:solidFill>
                <a:latin typeface="Canva Sans Bold"/>
              </a:rPr>
              <a:t>BLOCK DIAGRAM</a:t>
            </a:r>
          </a:p>
        </p:txBody>
      </p:sp>
      <p:sp>
        <p:nvSpPr>
          <p:cNvPr name="TextBox 9" id="9"/>
          <p:cNvSpPr txBox="true"/>
          <p:nvPr/>
        </p:nvSpPr>
        <p:spPr>
          <a:xfrm rot="0">
            <a:off x="1181100" y="9358920"/>
            <a:ext cx="11450725" cy="490855"/>
          </a:xfrm>
          <a:prstGeom prst="rect">
            <a:avLst/>
          </a:prstGeom>
        </p:spPr>
        <p:txBody>
          <a:bodyPr anchor="t" rtlCol="false" tIns="0" lIns="0" bIns="0" rIns="0">
            <a:spAutoFit/>
          </a:bodyPr>
          <a:lstStyle/>
          <a:p>
            <a:pPr algn="l">
              <a:lnSpc>
                <a:spcPts val="3919"/>
              </a:lnSpc>
            </a:pPr>
            <a:r>
              <a:rPr lang="en-US" sz="2799">
                <a:solidFill>
                  <a:srgbClr val="804F3B"/>
                </a:solidFill>
                <a:latin typeface="Raleway"/>
              </a:rPr>
              <a:t>ENHANCING</a:t>
            </a:r>
            <a:r>
              <a:rPr lang="en-US" sz="2799">
                <a:solidFill>
                  <a:srgbClr val="804F3B"/>
                </a:solidFill>
                <a:latin typeface="Raleway"/>
              </a:rPr>
              <a:t> USER EXPERIENCE BY LEVERAGING WEB SCRAPING</a:t>
            </a:r>
          </a:p>
        </p:txBody>
      </p:sp>
      <p:grpSp>
        <p:nvGrpSpPr>
          <p:cNvPr name="Group 10" id="10"/>
          <p:cNvGrpSpPr/>
          <p:nvPr/>
        </p:nvGrpSpPr>
        <p:grpSpPr>
          <a:xfrm rot="0">
            <a:off x="6323603" y="4015784"/>
            <a:ext cx="3086100" cy="1346222"/>
            <a:chOff x="0" y="0"/>
            <a:chExt cx="812800" cy="354560"/>
          </a:xfrm>
        </p:grpSpPr>
        <p:sp>
          <p:nvSpPr>
            <p:cNvPr name="Freeform 11" id="11"/>
            <p:cNvSpPr/>
            <p:nvPr/>
          </p:nvSpPr>
          <p:spPr>
            <a:xfrm flipH="false" flipV="false" rot="0">
              <a:off x="0" y="0"/>
              <a:ext cx="812800" cy="354560"/>
            </a:xfrm>
            <a:custGeom>
              <a:avLst/>
              <a:gdLst/>
              <a:ahLst/>
              <a:cxnLst/>
              <a:rect r="r" b="b" t="t" l="l"/>
              <a:pathLst>
                <a:path h="354560" w="812800">
                  <a:moveTo>
                    <a:pt x="0" y="0"/>
                  </a:moveTo>
                  <a:lnTo>
                    <a:pt x="812800" y="0"/>
                  </a:lnTo>
                  <a:lnTo>
                    <a:pt x="812800" y="354560"/>
                  </a:lnTo>
                  <a:lnTo>
                    <a:pt x="0" y="354560"/>
                  </a:lnTo>
                  <a:close/>
                </a:path>
              </a:pathLst>
            </a:custGeom>
            <a:solidFill>
              <a:srgbClr val="804F3B"/>
            </a:solidFill>
          </p:spPr>
        </p:sp>
        <p:sp>
          <p:nvSpPr>
            <p:cNvPr name="TextBox 12" id="12"/>
            <p:cNvSpPr txBox="true"/>
            <p:nvPr/>
          </p:nvSpPr>
          <p:spPr>
            <a:xfrm>
              <a:off x="0" y="-66675"/>
              <a:ext cx="812800" cy="421235"/>
            </a:xfrm>
            <a:prstGeom prst="rect">
              <a:avLst/>
            </a:prstGeom>
          </p:spPr>
          <p:txBody>
            <a:bodyPr anchor="ctr" rtlCol="false" tIns="50800" lIns="50800" bIns="50800" rIns="50800"/>
            <a:lstStyle/>
            <a:p>
              <a:pPr algn="ctr">
                <a:lnSpc>
                  <a:spcPts val="4759"/>
                </a:lnSpc>
              </a:pPr>
              <a:r>
                <a:rPr lang="en-US" sz="3399">
                  <a:solidFill>
                    <a:srgbClr val="FFFFFF"/>
                  </a:solidFill>
                  <a:latin typeface="Canva Sans"/>
                </a:rPr>
                <a:t>search</a:t>
              </a:r>
            </a:p>
            <a:p>
              <a:pPr algn="ctr">
                <a:lnSpc>
                  <a:spcPts val="4759"/>
                </a:lnSpc>
                <a:spcBef>
                  <a:spcPct val="0"/>
                </a:spcBef>
              </a:pPr>
              <a:r>
                <a:rPr lang="en-US" sz="3399">
                  <a:solidFill>
                    <a:srgbClr val="FFFFFF"/>
                  </a:solidFill>
                  <a:latin typeface="Canva Sans"/>
                </a:rPr>
                <a:t>engines</a:t>
              </a:r>
            </a:p>
          </p:txBody>
        </p:sp>
      </p:grpSp>
      <p:sp>
        <p:nvSpPr>
          <p:cNvPr name="AutoShape 13" id="13"/>
          <p:cNvSpPr/>
          <p:nvPr/>
        </p:nvSpPr>
        <p:spPr>
          <a:xfrm>
            <a:off x="4755969" y="4688895"/>
            <a:ext cx="1567634" cy="0"/>
          </a:xfrm>
          <a:prstGeom prst="line">
            <a:avLst/>
          </a:prstGeom>
          <a:ln cap="flat" w="38100">
            <a:solidFill>
              <a:srgbClr val="000000"/>
            </a:solidFill>
            <a:prstDash val="solid"/>
            <a:headEnd type="none" len="sm" w="sm"/>
            <a:tailEnd type="arrow" len="sm" w="med"/>
          </a:ln>
        </p:spPr>
      </p:sp>
      <p:sp>
        <p:nvSpPr>
          <p:cNvPr name="AutoShape 14" id="14"/>
          <p:cNvSpPr/>
          <p:nvPr/>
        </p:nvSpPr>
        <p:spPr>
          <a:xfrm>
            <a:off x="9409703" y="4707945"/>
            <a:ext cx="1567634" cy="0"/>
          </a:xfrm>
          <a:prstGeom prst="line">
            <a:avLst/>
          </a:prstGeom>
          <a:ln cap="flat" w="38100">
            <a:solidFill>
              <a:srgbClr val="000000"/>
            </a:solidFill>
            <a:prstDash val="solid"/>
            <a:headEnd type="none" len="sm" w="sm"/>
            <a:tailEnd type="arrow" len="sm" w="med"/>
          </a:ln>
        </p:spPr>
      </p:sp>
      <p:grpSp>
        <p:nvGrpSpPr>
          <p:cNvPr name="Group 15" id="15"/>
          <p:cNvGrpSpPr/>
          <p:nvPr/>
        </p:nvGrpSpPr>
        <p:grpSpPr>
          <a:xfrm rot="0">
            <a:off x="12897528" y="2482190"/>
            <a:ext cx="3086100" cy="1167133"/>
            <a:chOff x="0" y="0"/>
            <a:chExt cx="812800" cy="307393"/>
          </a:xfrm>
        </p:grpSpPr>
        <p:sp>
          <p:nvSpPr>
            <p:cNvPr name="Freeform 16" id="16"/>
            <p:cNvSpPr/>
            <p:nvPr/>
          </p:nvSpPr>
          <p:spPr>
            <a:xfrm flipH="false" flipV="false" rot="0">
              <a:off x="0" y="0"/>
              <a:ext cx="812800" cy="307393"/>
            </a:xfrm>
            <a:custGeom>
              <a:avLst/>
              <a:gdLst/>
              <a:ahLst/>
              <a:cxnLst/>
              <a:rect r="r" b="b" t="t" l="l"/>
              <a:pathLst>
                <a:path h="307393" w="812800">
                  <a:moveTo>
                    <a:pt x="0" y="0"/>
                  </a:moveTo>
                  <a:lnTo>
                    <a:pt x="812800" y="0"/>
                  </a:lnTo>
                  <a:lnTo>
                    <a:pt x="812800" y="307393"/>
                  </a:lnTo>
                  <a:lnTo>
                    <a:pt x="0" y="307393"/>
                  </a:lnTo>
                  <a:close/>
                </a:path>
              </a:pathLst>
            </a:custGeom>
            <a:solidFill>
              <a:srgbClr val="804F3B"/>
            </a:solidFill>
          </p:spPr>
        </p:sp>
        <p:sp>
          <p:nvSpPr>
            <p:cNvPr name="TextBox 17" id="17"/>
            <p:cNvSpPr txBox="true"/>
            <p:nvPr/>
          </p:nvSpPr>
          <p:spPr>
            <a:xfrm>
              <a:off x="0" y="-66675"/>
              <a:ext cx="812800" cy="374068"/>
            </a:xfrm>
            <a:prstGeom prst="rect">
              <a:avLst/>
            </a:prstGeom>
          </p:spPr>
          <p:txBody>
            <a:bodyPr anchor="ctr" rtlCol="false" tIns="50800" lIns="50800" bIns="50800" rIns="50800"/>
            <a:lstStyle/>
            <a:p>
              <a:pPr algn="ctr">
                <a:lnSpc>
                  <a:spcPts val="4759"/>
                </a:lnSpc>
                <a:spcBef>
                  <a:spcPct val="0"/>
                </a:spcBef>
              </a:pPr>
              <a:r>
                <a:rPr lang="en-US" sz="3399">
                  <a:solidFill>
                    <a:srgbClr val="FFFFFF"/>
                  </a:solidFill>
                  <a:latin typeface="Canva Sans"/>
                </a:rPr>
                <a:t>result 1 </a:t>
              </a:r>
            </a:p>
          </p:txBody>
        </p:sp>
      </p:grpSp>
      <p:sp>
        <p:nvSpPr>
          <p:cNvPr name="AutoShape 18" id="18"/>
          <p:cNvSpPr/>
          <p:nvPr/>
        </p:nvSpPr>
        <p:spPr>
          <a:xfrm flipV="true">
            <a:off x="10977337" y="3065757"/>
            <a:ext cx="1920191" cy="1623138"/>
          </a:xfrm>
          <a:prstGeom prst="line">
            <a:avLst/>
          </a:prstGeom>
          <a:ln cap="flat" w="38100">
            <a:solidFill>
              <a:srgbClr val="000000"/>
            </a:solidFill>
            <a:prstDash val="solid"/>
            <a:headEnd type="none" len="sm" w="sm"/>
            <a:tailEnd type="arrow" len="sm" w="med"/>
          </a:ln>
        </p:spPr>
      </p:sp>
      <p:grpSp>
        <p:nvGrpSpPr>
          <p:cNvPr name="Group 19" id="19"/>
          <p:cNvGrpSpPr/>
          <p:nvPr/>
        </p:nvGrpSpPr>
        <p:grpSpPr>
          <a:xfrm rot="0">
            <a:off x="12897528" y="4105328"/>
            <a:ext cx="3086100" cy="1167133"/>
            <a:chOff x="0" y="0"/>
            <a:chExt cx="812800" cy="307393"/>
          </a:xfrm>
        </p:grpSpPr>
        <p:sp>
          <p:nvSpPr>
            <p:cNvPr name="Freeform 20" id="20"/>
            <p:cNvSpPr/>
            <p:nvPr/>
          </p:nvSpPr>
          <p:spPr>
            <a:xfrm flipH="false" flipV="false" rot="0">
              <a:off x="0" y="0"/>
              <a:ext cx="812800" cy="307393"/>
            </a:xfrm>
            <a:custGeom>
              <a:avLst/>
              <a:gdLst/>
              <a:ahLst/>
              <a:cxnLst/>
              <a:rect r="r" b="b" t="t" l="l"/>
              <a:pathLst>
                <a:path h="307393" w="812800">
                  <a:moveTo>
                    <a:pt x="0" y="0"/>
                  </a:moveTo>
                  <a:lnTo>
                    <a:pt x="812800" y="0"/>
                  </a:lnTo>
                  <a:lnTo>
                    <a:pt x="812800" y="307393"/>
                  </a:lnTo>
                  <a:lnTo>
                    <a:pt x="0" y="307393"/>
                  </a:lnTo>
                  <a:close/>
                </a:path>
              </a:pathLst>
            </a:custGeom>
            <a:solidFill>
              <a:srgbClr val="804F3B"/>
            </a:solidFill>
          </p:spPr>
        </p:sp>
        <p:sp>
          <p:nvSpPr>
            <p:cNvPr name="TextBox 21" id="21"/>
            <p:cNvSpPr txBox="true"/>
            <p:nvPr/>
          </p:nvSpPr>
          <p:spPr>
            <a:xfrm>
              <a:off x="0" y="-66675"/>
              <a:ext cx="812800" cy="374068"/>
            </a:xfrm>
            <a:prstGeom prst="rect">
              <a:avLst/>
            </a:prstGeom>
          </p:spPr>
          <p:txBody>
            <a:bodyPr anchor="ctr" rtlCol="false" tIns="50800" lIns="50800" bIns="50800" rIns="50800"/>
            <a:lstStyle/>
            <a:p>
              <a:pPr algn="ctr">
                <a:lnSpc>
                  <a:spcPts val="4759"/>
                </a:lnSpc>
                <a:spcBef>
                  <a:spcPct val="0"/>
                </a:spcBef>
              </a:pPr>
              <a:r>
                <a:rPr lang="en-US" sz="3399">
                  <a:solidFill>
                    <a:srgbClr val="FFFFFF"/>
                  </a:solidFill>
                  <a:latin typeface="Canva Sans"/>
                </a:rPr>
                <a:t>result 2 </a:t>
              </a:r>
            </a:p>
          </p:txBody>
        </p:sp>
      </p:grpSp>
      <p:sp>
        <p:nvSpPr>
          <p:cNvPr name="AutoShape 22" id="22"/>
          <p:cNvSpPr/>
          <p:nvPr/>
        </p:nvSpPr>
        <p:spPr>
          <a:xfrm flipV="true">
            <a:off x="10977337" y="4688895"/>
            <a:ext cx="1920191" cy="19050"/>
          </a:xfrm>
          <a:prstGeom prst="line">
            <a:avLst/>
          </a:prstGeom>
          <a:ln cap="flat" w="38100">
            <a:solidFill>
              <a:srgbClr val="000000"/>
            </a:solidFill>
            <a:prstDash val="solid"/>
            <a:headEnd type="none" len="sm" w="sm"/>
            <a:tailEnd type="arrow" len="sm" w="med"/>
          </a:ln>
        </p:spPr>
      </p:sp>
      <p:sp>
        <p:nvSpPr>
          <p:cNvPr name="AutoShape 23" id="23"/>
          <p:cNvSpPr/>
          <p:nvPr/>
        </p:nvSpPr>
        <p:spPr>
          <a:xfrm>
            <a:off x="14440578" y="5272461"/>
            <a:ext cx="0" cy="2985076"/>
          </a:xfrm>
          <a:prstGeom prst="line">
            <a:avLst/>
          </a:prstGeom>
          <a:ln cap="flat" w="38100">
            <a:solidFill>
              <a:srgbClr val="000000"/>
            </a:solidFill>
            <a:prstDash val="sysDot"/>
            <a:headEnd type="none" len="sm" w="sm"/>
            <a:tailEnd type="none" len="sm" w="sm"/>
          </a:ln>
        </p:spPr>
      </p:sp>
      <p:grpSp>
        <p:nvGrpSpPr>
          <p:cNvPr name="Group 24" id="24"/>
          <p:cNvGrpSpPr/>
          <p:nvPr/>
        </p:nvGrpSpPr>
        <p:grpSpPr>
          <a:xfrm rot="0">
            <a:off x="12897528" y="7887319"/>
            <a:ext cx="3086100" cy="1167133"/>
            <a:chOff x="0" y="0"/>
            <a:chExt cx="812800" cy="307393"/>
          </a:xfrm>
        </p:grpSpPr>
        <p:sp>
          <p:nvSpPr>
            <p:cNvPr name="Freeform 25" id="25"/>
            <p:cNvSpPr/>
            <p:nvPr/>
          </p:nvSpPr>
          <p:spPr>
            <a:xfrm flipH="false" flipV="false" rot="0">
              <a:off x="0" y="0"/>
              <a:ext cx="812800" cy="307393"/>
            </a:xfrm>
            <a:custGeom>
              <a:avLst/>
              <a:gdLst/>
              <a:ahLst/>
              <a:cxnLst/>
              <a:rect r="r" b="b" t="t" l="l"/>
              <a:pathLst>
                <a:path h="307393" w="812800">
                  <a:moveTo>
                    <a:pt x="0" y="0"/>
                  </a:moveTo>
                  <a:lnTo>
                    <a:pt x="812800" y="0"/>
                  </a:lnTo>
                  <a:lnTo>
                    <a:pt x="812800" y="307393"/>
                  </a:lnTo>
                  <a:lnTo>
                    <a:pt x="0" y="307393"/>
                  </a:lnTo>
                  <a:close/>
                </a:path>
              </a:pathLst>
            </a:custGeom>
            <a:solidFill>
              <a:srgbClr val="804F3B"/>
            </a:solidFill>
          </p:spPr>
        </p:sp>
        <p:sp>
          <p:nvSpPr>
            <p:cNvPr name="TextBox 26" id="26"/>
            <p:cNvSpPr txBox="true"/>
            <p:nvPr/>
          </p:nvSpPr>
          <p:spPr>
            <a:xfrm>
              <a:off x="0" y="-66675"/>
              <a:ext cx="812800" cy="374068"/>
            </a:xfrm>
            <a:prstGeom prst="rect">
              <a:avLst/>
            </a:prstGeom>
          </p:spPr>
          <p:txBody>
            <a:bodyPr anchor="ctr" rtlCol="false" tIns="50800" lIns="50800" bIns="50800" rIns="50800"/>
            <a:lstStyle/>
            <a:p>
              <a:pPr algn="ctr">
                <a:lnSpc>
                  <a:spcPts val="4759"/>
                </a:lnSpc>
                <a:spcBef>
                  <a:spcPct val="0"/>
                </a:spcBef>
              </a:pPr>
              <a:r>
                <a:rPr lang="en-US" sz="3399">
                  <a:solidFill>
                    <a:srgbClr val="FFFFFF"/>
                  </a:solidFill>
                  <a:latin typeface="Canva Sans"/>
                </a:rPr>
                <a:t>result n</a:t>
              </a:r>
            </a:p>
          </p:txBody>
        </p:sp>
      </p:grpSp>
      <p:sp>
        <p:nvSpPr>
          <p:cNvPr name="AutoShape 27" id="27"/>
          <p:cNvSpPr/>
          <p:nvPr/>
        </p:nvSpPr>
        <p:spPr>
          <a:xfrm>
            <a:off x="10977337" y="4688895"/>
            <a:ext cx="1920191" cy="3781991"/>
          </a:xfrm>
          <a:prstGeom prst="line">
            <a:avLst/>
          </a:prstGeom>
          <a:ln cap="flat" w="38100">
            <a:solidFill>
              <a:srgbClr val="000000"/>
            </a:solidFill>
            <a:prstDash val="solid"/>
            <a:headEnd type="none" len="sm" w="sm"/>
            <a:tailEnd type="arrow" len="sm" w="med"/>
          </a:ln>
        </p:spPr>
      </p:sp>
      <p:sp>
        <p:nvSpPr>
          <p:cNvPr name="TextBox 28" id="28"/>
          <p:cNvSpPr txBox="true"/>
          <p:nvPr/>
        </p:nvSpPr>
        <p:spPr>
          <a:xfrm rot="0">
            <a:off x="1181100" y="1901800"/>
            <a:ext cx="3962698"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a:rPr>
              <a:t>GETTING RESULTS </a:t>
            </a:r>
          </a:p>
        </p:txBody>
      </p:sp>
      <p:sp>
        <p:nvSpPr>
          <p:cNvPr name="TextBox 29" id="29"/>
          <p:cNvSpPr txBox="true"/>
          <p:nvPr/>
        </p:nvSpPr>
        <p:spPr>
          <a:xfrm rot="0">
            <a:off x="369298" y="6545055"/>
            <a:ext cx="9316391" cy="1131881"/>
          </a:xfrm>
          <a:prstGeom prst="rect">
            <a:avLst/>
          </a:prstGeom>
        </p:spPr>
        <p:txBody>
          <a:bodyPr anchor="t" rtlCol="false" tIns="0" lIns="0" bIns="0" rIns="0">
            <a:spAutoFit/>
          </a:bodyPr>
          <a:lstStyle/>
          <a:p>
            <a:pPr algn="ctr">
              <a:lnSpc>
                <a:spcPts val="4593"/>
              </a:lnSpc>
            </a:pPr>
            <a:r>
              <a:rPr lang="en-US" sz="3280">
                <a:solidFill>
                  <a:srgbClr val="000000"/>
                </a:solidFill>
                <a:latin typeface="Canva Sans"/>
              </a:rPr>
              <a:t>the basic idea is to enter our query in multiple </a:t>
            </a:r>
          </a:p>
          <a:p>
            <a:pPr algn="ctr" marL="0" indent="0" lvl="0">
              <a:lnSpc>
                <a:spcPts val="4593"/>
              </a:lnSpc>
              <a:spcBef>
                <a:spcPct val="0"/>
              </a:spcBef>
            </a:pPr>
            <a:r>
              <a:rPr lang="en-US" sz="3280">
                <a:solidFill>
                  <a:srgbClr val="000000"/>
                </a:solidFill>
                <a:latin typeface="Canva Sans"/>
              </a:rPr>
              <a:t>search engines and scraping urls from those</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EDE0D4"/>
        </a:solidFill>
      </p:bgPr>
    </p:bg>
    <p:spTree>
      <p:nvGrpSpPr>
        <p:cNvPr id="1" name=""/>
        <p:cNvGrpSpPr/>
        <p:nvPr/>
      </p:nvGrpSpPr>
      <p:grpSpPr>
        <a:xfrm>
          <a:off x="0" y="0"/>
          <a:ext cx="0" cy="0"/>
          <a:chOff x="0" y="0"/>
          <a:chExt cx="0" cy="0"/>
        </a:xfrm>
      </p:grpSpPr>
      <p:grpSp>
        <p:nvGrpSpPr>
          <p:cNvPr name="Group 2" id="2"/>
          <p:cNvGrpSpPr/>
          <p:nvPr/>
        </p:nvGrpSpPr>
        <p:grpSpPr>
          <a:xfrm rot="0">
            <a:off x="16740784" y="0"/>
            <a:ext cx="1547216" cy="10287000"/>
            <a:chOff x="0" y="0"/>
            <a:chExt cx="523379" cy="3479800"/>
          </a:xfrm>
        </p:grpSpPr>
        <p:sp>
          <p:nvSpPr>
            <p:cNvPr name="Freeform 3" id="3"/>
            <p:cNvSpPr/>
            <p:nvPr/>
          </p:nvSpPr>
          <p:spPr>
            <a:xfrm flipH="false" flipV="false" rot="0">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TextBox 4" id="4"/>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6</a:t>
            </a:r>
          </a:p>
        </p:txBody>
      </p:sp>
      <p:sp>
        <p:nvSpPr>
          <p:cNvPr name="TextBox 5" id="5"/>
          <p:cNvSpPr txBox="true"/>
          <p:nvPr/>
        </p:nvSpPr>
        <p:spPr>
          <a:xfrm rot="0">
            <a:off x="369298" y="330870"/>
            <a:ext cx="5590282"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000000"/>
                </a:solidFill>
                <a:latin typeface="Canva Sans Bold"/>
              </a:rPr>
              <a:t>BLOCK DIAGRAM</a:t>
            </a:r>
          </a:p>
        </p:txBody>
      </p:sp>
      <p:sp>
        <p:nvSpPr>
          <p:cNvPr name="TextBox 6" id="6"/>
          <p:cNvSpPr txBox="true"/>
          <p:nvPr/>
        </p:nvSpPr>
        <p:spPr>
          <a:xfrm rot="0">
            <a:off x="1181100" y="9358920"/>
            <a:ext cx="11450725" cy="490855"/>
          </a:xfrm>
          <a:prstGeom prst="rect">
            <a:avLst/>
          </a:prstGeom>
        </p:spPr>
        <p:txBody>
          <a:bodyPr anchor="t" rtlCol="false" tIns="0" lIns="0" bIns="0" rIns="0">
            <a:spAutoFit/>
          </a:bodyPr>
          <a:lstStyle/>
          <a:p>
            <a:pPr algn="l">
              <a:lnSpc>
                <a:spcPts val="3919"/>
              </a:lnSpc>
            </a:pPr>
            <a:r>
              <a:rPr lang="en-US" sz="2799">
                <a:solidFill>
                  <a:srgbClr val="804F3B"/>
                </a:solidFill>
                <a:latin typeface="Raleway"/>
              </a:rPr>
              <a:t>ENHANCING</a:t>
            </a:r>
            <a:r>
              <a:rPr lang="en-US" sz="2799">
                <a:solidFill>
                  <a:srgbClr val="804F3B"/>
                </a:solidFill>
                <a:latin typeface="Raleway"/>
              </a:rPr>
              <a:t> USER EXPERIENCE BY LEVERAGING WEB SCRAPING</a:t>
            </a:r>
          </a:p>
        </p:txBody>
      </p:sp>
      <p:grpSp>
        <p:nvGrpSpPr>
          <p:cNvPr name="Group 7" id="7"/>
          <p:cNvGrpSpPr/>
          <p:nvPr/>
        </p:nvGrpSpPr>
        <p:grpSpPr>
          <a:xfrm rot="0">
            <a:off x="1181100" y="2853333"/>
            <a:ext cx="3086100" cy="1167133"/>
            <a:chOff x="0" y="0"/>
            <a:chExt cx="812800" cy="307393"/>
          </a:xfrm>
        </p:grpSpPr>
        <p:sp>
          <p:nvSpPr>
            <p:cNvPr name="Freeform 8" id="8"/>
            <p:cNvSpPr/>
            <p:nvPr/>
          </p:nvSpPr>
          <p:spPr>
            <a:xfrm flipH="false" flipV="false" rot="0">
              <a:off x="0" y="0"/>
              <a:ext cx="812800" cy="307393"/>
            </a:xfrm>
            <a:custGeom>
              <a:avLst/>
              <a:gdLst/>
              <a:ahLst/>
              <a:cxnLst/>
              <a:rect r="r" b="b" t="t" l="l"/>
              <a:pathLst>
                <a:path h="307393" w="812800">
                  <a:moveTo>
                    <a:pt x="0" y="0"/>
                  </a:moveTo>
                  <a:lnTo>
                    <a:pt x="812800" y="0"/>
                  </a:lnTo>
                  <a:lnTo>
                    <a:pt x="812800" y="307393"/>
                  </a:lnTo>
                  <a:lnTo>
                    <a:pt x="0" y="307393"/>
                  </a:lnTo>
                  <a:close/>
                </a:path>
              </a:pathLst>
            </a:custGeom>
            <a:solidFill>
              <a:srgbClr val="804F3B"/>
            </a:solidFill>
          </p:spPr>
        </p:sp>
        <p:sp>
          <p:nvSpPr>
            <p:cNvPr name="TextBox 9" id="9"/>
            <p:cNvSpPr txBox="true"/>
            <p:nvPr/>
          </p:nvSpPr>
          <p:spPr>
            <a:xfrm>
              <a:off x="0" y="-66675"/>
              <a:ext cx="812800" cy="374068"/>
            </a:xfrm>
            <a:prstGeom prst="rect">
              <a:avLst/>
            </a:prstGeom>
          </p:spPr>
          <p:txBody>
            <a:bodyPr anchor="ctr" rtlCol="false" tIns="50800" lIns="50800" bIns="50800" rIns="50800"/>
            <a:lstStyle/>
            <a:p>
              <a:pPr algn="ctr">
                <a:lnSpc>
                  <a:spcPts val="4759"/>
                </a:lnSpc>
                <a:spcBef>
                  <a:spcPct val="0"/>
                </a:spcBef>
              </a:pPr>
              <a:r>
                <a:rPr lang="en-US" sz="3399">
                  <a:solidFill>
                    <a:srgbClr val="FFFFFF"/>
                  </a:solidFill>
                  <a:latin typeface="Canva Sans"/>
                </a:rPr>
                <a:t>result 1 </a:t>
              </a:r>
            </a:p>
          </p:txBody>
        </p:sp>
      </p:grpSp>
      <p:grpSp>
        <p:nvGrpSpPr>
          <p:cNvPr name="Group 10" id="10"/>
          <p:cNvGrpSpPr/>
          <p:nvPr/>
        </p:nvGrpSpPr>
        <p:grpSpPr>
          <a:xfrm rot="0">
            <a:off x="1181100" y="4476471"/>
            <a:ext cx="3086100" cy="1167133"/>
            <a:chOff x="0" y="0"/>
            <a:chExt cx="812800" cy="307393"/>
          </a:xfrm>
        </p:grpSpPr>
        <p:sp>
          <p:nvSpPr>
            <p:cNvPr name="Freeform 11" id="11"/>
            <p:cNvSpPr/>
            <p:nvPr/>
          </p:nvSpPr>
          <p:spPr>
            <a:xfrm flipH="false" flipV="false" rot="0">
              <a:off x="0" y="0"/>
              <a:ext cx="812800" cy="307393"/>
            </a:xfrm>
            <a:custGeom>
              <a:avLst/>
              <a:gdLst/>
              <a:ahLst/>
              <a:cxnLst/>
              <a:rect r="r" b="b" t="t" l="l"/>
              <a:pathLst>
                <a:path h="307393" w="812800">
                  <a:moveTo>
                    <a:pt x="0" y="0"/>
                  </a:moveTo>
                  <a:lnTo>
                    <a:pt x="812800" y="0"/>
                  </a:lnTo>
                  <a:lnTo>
                    <a:pt x="812800" y="307393"/>
                  </a:lnTo>
                  <a:lnTo>
                    <a:pt x="0" y="307393"/>
                  </a:lnTo>
                  <a:close/>
                </a:path>
              </a:pathLst>
            </a:custGeom>
            <a:solidFill>
              <a:srgbClr val="804F3B"/>
            </a:solidFill>
          </p:spPr>
        </p:sp>
        <p:sp>
          <p:nvSpPr>
            <p:cNvPr name="TextBox 12" id="12"/>
            <p:cNvSpPr txBox="true"/>
            <p:nvPr/>
          </p:nvSpPr>
          <p:spPr>
            <a:xfrm>
              <a:off x="0" y="-66675"/>
              <a:ext cx="812800" cy="374068"/>
            </a:xfrm>
            <a:prstGeom prst="rect">
              <a:avLst/>
            </a:prstGeom>
          </p:spPr>
          <p:txBody>
            <a:bodyPr anchor="ctr" rtlCol="false" tIns="50800" lIns="50800" bIns="50800" rIns="50800"/>
            <a:lstStyle/>
            <a:p>
              <a:pPr algn="ctr">
                <a:lnSpc>
                  <a:spcPts val="4759"/>
                </a:lnSpc>
                <a:spcBef>
                  <a:spcPct val="0"/>
                </a:spcBef>
              </a:pPr>
              <a:r>
                <a:rPr lang="en-US" sz="3399">
                  <a:solidFill>
                    <a:srgbClr val="FFFFFF"/>
                  </a:solidFill>
                  <a:latin typeface="Canva Sans"/>
                </a:rPr>
                <a:t>result 2 </a:t>
              </a:r>
            </a:p>
          </p:txBody>
        </p:sp>
      </p:grpSp>
      <p:sp>
        <p:nvSpPr>
          <p:cNvPr name="AutoShape 13" id="13"/>
          <p:cNvSpPr/>
          <p:nvPr/>
        </p:nvSpPr>
        <p:spPr>
          <a:xfrm>
            <a:off x="2724150" y="5643604"/>
            <a:ext cx="0" cy="2985076"/>
          </a:xfrm>
          <a:prstGeom prst="line">
            <a:avLst/>
          </a:prstGeom>
          <a:ln cap="flat" w="38100">
            <a:solidFill>
              <a:srgbClr val="000000"/>
            </a:solidFill>
            <a:prstDash val="sysDot"/>
            <a:headEnd type="none" len="sm" w="sm"/>
            <a:tailEnd type="none" len="sm" w="sm"/>
          </a:ln>
        </p:spPr>
      </p:sp>
      <p:grpSp>
        <p:nvGrpSpPr>
          <p:cNvPr name="Group 14" id="14"/>
          <p:cNvGrpSpPr/>
          <p:nvPr/>
        </p:nvGrpSpPr>
        <p:grpSpPr>
          <a:xfrm rot="0">
            <a:off x="1181100" y="8258461"/>
            <a:ext cx="3086100" cy="1167133"/>
            <a:chOff x="0" y="0"/>
            <a:chExt cx="812800" cy="307393"/>
          </a:xfrm>
        </p:grpSpPr>
        <p:sp>
          <p:nvSpPr>
            <p:cNvPr name="Freeform 15" id="15"/>
            <p:cNvSpPr/>
            <p:nvPr/>
          </p:nvSpPr>
          <p:spPr>
            <a:xfrm flipH="false" flipV="false" rot="0">
              <a:off x="0" y="0"/>
              <a:ext cx="812800" cy="307393"/>
            </a:xfrm>
            <a:custGeom>
              <a:avLst/>
              <a:gdLst/>
              <a:ahLst/>
              <a:cxnLst/>
              <a:rect r="r" b="b" t="t" l="l"/>
              <a:pathLst>
                <a:path h="307393" w="812800">
                  <a:moveTo>
                    <a:pt x="0" y="0"/>
                  </a:moveTo>
                  <a:lnTo>
                    <a:pt x="812800" y="0"/>
                  </a:lnTo>
                  <a:lnTo>
                    <a:pt x="812800" y="307393"/>
                  </a:lnTo>
                  <a:lnTo>
                    <a:pt x="0" y="307393"/>
                  </a:lnTo>
                  <a:close/>
                </a:path>
              </a:pathLst>
            </a:custGeom>
            <a:solidFill>
              <a:srgbClr val="804F3B"/>
            </a:solidFill>
          </p:spPr>
        </p:sp>
        <p:sp>
          <p:nvSpPr>
            <p:cNvPr name="TextBox 16" id="16"/>
            <p:cNvSpPr txBox="true"/>
            <p:nvPr/>
          </p:nvSpPr>
          <p:spPr>
            <a:xfrm>
              <a:off x="0" y="-66675"/>
              <a:ext cx="812800" cy="374068"/>
            </a:xfrm>
            <a:prstGeom prst="rect">
              <a:avLst/>
            </a:prstGeom>
          </p:spPr>
          <p:txBody>
            <a:bodyPr anchor="ctr" rtlCol="false" tIns="50800" lIns="50800" bIns="50800" rIns="50800"/>
            <a:lstStyle/>
            <a:p>
              <a:pPr algn="ctr">
                <a:lnSpc>
                  <a:spcPts val="4759"/>
                </a:lnSpc>
                <a:spcBef>
                  <a:spcPct val="0"/>
                </a:spcBef>
              </a:pPr>
              <a:r>
                <a:rPr lang="en-US" sz="3399">
                  <a:solidFill>
                    <a:srgbClr val="FFFFFF"/>
                  </a:solidFill>
                  <a:latin typeface="Canva Sans"/>
                </a:rPr>
                <a:t>result n</a:t>
              </a:r>
            </a:p>
          </p:txBody>
        </p:sp>
      </p:grpSp>
      <p:sp>
        <p:nvSpPr>
          <p:cNvPr name="TextBox 17" id="17"/>
          <p:cNvSpPr txBox="true"/>
          <p:nvPr/>
        </p:nvSpPr>
        <p:spPr>
          <a:xfrm rot="0">
            <a:off x="618728" y="1901800"/>
            <a:ext cx="5087442"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a:rPr>
              <a:t>FINDING BEST RESULTS </a:t>
            </a:r>
          </a:p>
        </p:txBody>
      </p:sp>
      <p:grpSp>
        <p:nvGrpSpPr>
          <p:cNvPr name="Group 18" id="18"/>
          <p:cNvGrpSpPr/>
          <p:nvPr/>
        </p:nvGrpSpPr>
        <p:grpSpPr>
          <a:xfrm rot="0">
            <a:off x="6906463" y="4476471"/>
            <a:ext cx="3545918" cy="1675757"/>
            <a:chOff x="0" y="0"/>
            <a:chExt cx="933904" cy="441352"/>
          </a:xfrm>
        </p:grpSpPr>
        <p:sp>
          <p:nvSpPr>
            <p:cNvPr name="Freeform 19" id="19"/>
            <p:cNvSpPr/>
            <p:nvPr/>
          </p:nvSpPr>
          <p:spPr>
            <a:xfrm flipH="false" flipV="false" rot="0">
              <a:off x="0" y="0"/>
              <a:ext cx="933904" cy="441352"/>
            </a:xfrm>
            <a:custGeom>
              <a:avLst/>
              <a:gdLst/>
              <a:ahLst/>
              <a:cxnLst/>
              <a:rect r="r" b="b" t="t" l="l"/>
              <a:pathLst>
                <a:path h="441352" w="933904">
                  <a:moveTo>
                    <a:pt x="0" y="0"/>
                  </a:moveTo>
                  <a:lnTo>
                    <a:pt x="933904" y="0"/>
                  </a:lnTo>
                  <a:lnTo>
                    <a:pt x="933904" y="441352"/>
                  </a:lnTo>
                  <a:lnTo>
                    <a:pt x="0" y="441352"/>
                  </a:lnTo>
                  <a:close/>
                </a:path>
              </a:pathLst>
            </a:custGeom>
            <a:solidFill>
              <a:srgbClr val="804F3B"/>
            </a:solidFill>
          </p:spPr>
        </p:sp>
        <p:sp>
          <p:nvSpPr>
            <p:cNvPr name="TextBox 20" id="20"/>
            <p:cNvSpPr txBox="true"/>
            <p:nvPr/>
          </p:nvSpPr>
          <p:spPr>
            <a:xfrm>
              <a:off x="0" y="-66675"/>
              <a:ext cx="933904" cy="508027"/>
            </a:xfrm>
            <a:prstGeom prst="rect">
              <a:avLst/>
            </a:prstGeom>
          </p:spPr>
          <p:txBody>
            <a:bodyPr anchor="ctr" rtlCol="false" tIns="50800" lIns="50800" bIns="50800" rIns="50800"/>
            <a:lstStyle/>
            <a:p>
              <a:pPr algn="ctr">
                <a:lnSpc>
                  <a:spcPts val="4759"/>
                </a:lnSpc>
              </a:pPr>
              <a:r>
                <a:rPr lang="en-US" sz="3399">
                  <a:solidFill>
                    <a:srgbClr val="FFFFFF"/>
                  </a:solidFill>
                  <a:latin typeface="Canva Sans"/>
                </a:rPr>
                <a:t>TOP ‘m’ </a:t>
              </a:r>
            </a:p>
            <a:p>
              <a:pPr algn="ctr">
                <a:lnSpc>
                  <a:spcPts val="4759"/>
                </a:lnSpc>
                <a:spcBef>
                  <a:spcPct val="0"/>
                </a:spcBef>
              </a:pPr>
              <a:r>
                <a:rPr lang="en-US" sz="3399">
                  <a:solidFill>
                    <a:srgbClr val="FFFFFF"/>
                  </a:solidFill>
                  <a:latin typeface="Canva Sans"/>
                </a:rPr>
                <a:t>RESULTS </a:t>
              </a:r>
            </a:p>
          </p:txBody>
        </p:sp>
      </p:grpSp>
      <p:sp>
        <p:nvSpPr>
          <p:cNvPr name="AutoShape 21" id="21"/>
          <p:cNvSpPr/>
          <p:nvPr/>
        </p:nvSpPr>
        <p:spPr>
          <a:xfrm>
            <a:off x="4238332" y="3327269"/>
            <a:ext cx="2668130" cy="1987080"/>
          </a:xfrm>
          <a:prstGeom prst="line">
            <a:avLst/>
          </a:prstGeom>
          <a:ln cap="flat" w="38100">
            <a:solidFill>
              <a:srgbClr val="000000"/>
            </a:solidFill>
            <a:prstDash val="solid"/>
            <a:headEnd type="none" len="sm" w="sm"/>
            <a:tailEnd type="triangle" len="med" w="lg"/>
          </a:ln>
        </p:spPr>
      </p:sp>
      <p:sp>
        <p:nvSpPr>
          <p:cNvPr name="AutoShape 22" id="22"/>
          <p:cNvSpPr/>
          <p:nvPr/>
        </p:nvSpPr>
        <p:spPr>
          <a:xfrm>
            <a:off x="4267200" y="5060037"/>
            <a:ext cx="2639263" cy="254312"/>
          </a:xfrm>
          <a:prstGeom prst="line">
            <a:avLst/>
          </a:prstGeom>
          <a:ln cap="flat" w="38100">
            <a:solidFill>
              <a:srgbClr val="000000"/>
            </a:solidFill>
            <a:prstDash val="solid"/>
            <a:headEnd type="none" len="sm" w="sm"/>
            <a:tailEnd type="triangle" len="med" w="lg"/>
          </a:ln>
        </p:spPr>
      </p:sp>
      <p:sp>
        <p:nvSpPr>
          <p:cNvPr name="AutoShape 23" id="23"/>
          <p:cNvSpPr/>
          <p:nvPr/>
        </p:nvSpPr>
        <p:spPr>
          <a:xfrm flipV="true">
            <a:off x="4267200" y="5314349"/>
            <a:ext cx="2639263" cy="3527679"/>
          </a:xfrm>
          <a:prstGeom prst="line">
            <a:avLst/>
          </a:prstGeom>
          <a:ln cap="flat" w="38100">
            <a:solidFill>
              <a:srgbClr val="000000"/>
            </a:solidFill>
            <a:prstDash val="solid"/>
            <a:headEnd type="none" len="sm" w="sm"/>
            <a:tailEnd type="triangle" len="med" w="lg"/>
          </a:ln>
        </p:spPr>
      </p:sp>
      <p:sp>
        <p:nvSpPr>
          <p:cNvPr name="TextBox 24" id="24"/>
          <p:cNvSpPr txBox="true"/>
          <p:nvPr/>
        </p:nvSpPr>
        <p:spPr>
          <a:xfrm rot="0">
            <a:off x="6422431" y="144755"/>
            <a:ext cx="10318353" cy="3580765"/>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a:rPr>
              <a:t>In the 'Top 'm' Results' stage, we are not creating a search engine. Instead, we are identifying the most repeated URLs from multiple search engines to ensure the selection of the most relevant and reliable sources of information for further processing</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EDE0D4"/>
        </a:solidFill>
      </p:bgPr>
    </p:bg>
    <p:spTree>
      <p:nvGrpSpPr>
        <p:cNvPr id="1" name=""/>
        <p:cNvGrpSpPr/>
        <p:nvPr/>
      </p:nvGrpSpPr>
      <p:grpSpPr>
        <a:xfrm>
          <a:off x="0" y="0"/>
          <a:ext cx="0" cy="0"/>
          <a:chOff x="0" y="0"/>
          <a:chExt cx="0" cy="0"/>
        </a:xfrm>
      </p:grpSpPr>
      <p:grpSp>
        <p:nvGrpSpPr>
          <p:cNvPr name="Group 2" id="2"/>
          <p:cNvGrpSpPr/>
          <p:nvPr/>
        </p:nvGrpSpPr>
        <p:grpSpPr>
          <a:xfrm rot="0">
            <a:off x="16740784" y="0"/>
            <a:ext cx="1547216" cy="10287000"/>
            <a:chOff x="0" y="0"/>
            <a:chExt cx="523379" cy="3479800"/>
          </a:xfrm>
        </p:grpSpPr>
        <p:sp>
          <p:nvSpPr>
            <p:cNvPr name="Freeform 3" id="3"/>
            <p:cNvSpPr/>
            <p:nvPr/>
          </p:nvSpPr>
          <p:spPr>
            <a:xfrm flipH="false" flipV="false" rot="0">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TextBox 4" id="4"/>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7</a:t>
            </a:r>
          </a:p>
        </p:txBody>
      </p:sp>
      <p:sp>
        <p:nvSpPr>
          <p:cNvPr name="TextBox 5" id="5"/>
          <p:cNvSpPr txBox="true"/>
          <p:nvPr/>
        </p:nvSpPr>
        <p:spPr>
          <a:xfrm rot="0">
            <a:off x="369298" y="330870"/>
            <a:ext cx="5590282"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000000"/>
                </a:solidFill>
                <a:latin typeface="Canva Sans Bold"/>
              </a:rPr>
              <a:t>BLOCK DIAGRAM</a:t>
            </a:r>
          </a:p>
        </p:txBody>
      </p:sp>
      <p:sp>
        <p:nvSpPr>
          <p:cNvPr name="TextBox 6" id="6"/>
          <p:cNvSpPr txBox="true"/>
          <p:nvPr/>
        </p:nvSpPr>
        <p:spPr>
          <a:xfrm rot="0">
            <a:off x="1181100" y="9358920"/>
            <a:ext cx="11450725" cy="490855"/>
          </a:xfrm>
          <a:prstGeom prst="rect">
            <a:avLst/>
          </a:prstGeom>
        </p:spPr>
        <p:txBody>
          <a:bodyPr anchor="t" rtlCol="false" tIns="0" lIns="0" bIns="0" rIns="0">
            <a:spAutoFit/>
          </a:bodyPr>
          <a:lstStyle/>
          <a:p>
            <a:pPr algn="l">
              <a:lnSpc>
                <a:spcPts val="3919"/>
              </a:lnSpc>
            </a:pPr>
            <a:r>
              <a:rPr lang="en-US" sz="2799">
                <a:solidFill>
                  <a:srgbClr val="804F3B"/>
                </a:solidFill>
                <a:latin typeface="Raleway"/>
              </a:rPr>
              <a:t>ENHANCING</a:t>
            </a:r>
            <a:r>
              <a:rPr lang="en-US" sz="2799">
                <a:solidFill>
                  <a:srgbClr val="804F3B"/>
                </a:solidFill>
                <a:latin typeface="Raleway"/>
              </a:rPr>
              <a:t> USER EXPERIENCE BY LEVERAGING WEB SCRAPING</a:t>
            </a:r>
          </a:p>
        </p:txBody>
      </p:sp>
      <p:sp>
        <p:nvSpPr>
          <p:cNvPr name="TextBox 7" id="7"/>
          <p:cNvSpPr txBox="true"/>
          <p:nvPr/>
        </p:nvSpPr>
        <p:spPr>
          <a:xfrm rot="0">
            <a:off x="1028700" y="1575417"/>
            <a:ext cx="8631768"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a:rPr>
              <a:t>DATA EXTRACTION  AND PROCESSING</a:t>
            </a:r>
          </a:p>
        </p:txBody>
      </p:sp>
      <p:grpSp>
        <p:nvGrpSpPr>
          <p:cNvPr name="Group 8" id="8"/>
          <p:cNvGrpSpPr/>
          <p:nvPr/>
        </p:nvGrpSpPr>
        <p:grpSpPr>
          <a:xfrm rot="0">
            <a:off x="1028700" y="3184507"/>
            <a:ext cx="3545918" cy="1675757"/>
            <a:chOff x="0" y="0"/>
            <a:chExt cx="933904" cy="441352"/>
          </a:xfrm>
        </p:grpSpPr>
        <p:sp>
          <p:nvSpPr>
            <p:cNvPr name="Freeform 9" id="9"/>
            <p:cNvSpPr/>
            <p:nvPr/>
          </p:nvSpPr>
          <p:spPr>
            <a:xfrm flipH="false" flipV="false" rot="0">
              <a:off x="0" y="0"/>
              <a:ext cx="933904" cy="441352"/>
            </a:xfrm>
            <a:custGeom>
              <a:avLst/>
              <a:gdLst/>
              <a:ahLst/>
              <a:cxnLst/>
              <a:rect r="r" b="b" t="t" l="l"/>
              <a:pathLst>
                <a:path h="441352" w="933904">
                  <a:moveTo>
                    <a:pt x="0" y="0"/>
                  </a:moveTo>
                  <a:lnTo>
                    <a:pt x="933904" y="0"/>
                  </a:lnTo>
                  <a:lnTo>
                    <a:pt x="933904" y="441352"/>
                  </a:lnTo>
                  <a:lnTo>
                    <a:pt x="0" y="441352"/>
                  </a:lnTo>
                  <a:close/>
                </a:path>
              </a:pathLst>
            </a:custGeom>
            <a:solidFill>
              <a:srgbClr val="804F3B"/>
            </a:solidFill>
          </p:spPr>
        </p:sp>
        <p:sp>
          <p:nvSpPr>
            <p:cNvPr name="TextBox 10" id="10"/>
            <p:cNvSpPr txBox="true"/>
            <p:nvPr/>
          </p:nvSpPr>
          <p:spPr>
            <a:xfrm>
              <a:off x="0" y="-66675"/>
              <a:ext cx="933904" cy="508027"/>
            </a:xfrm>
            <a:prstGeom prst="rect">
              <a:avLst/>
            </a:prstGeom>
          </p:spPr>
          <p:txBody>
            <a:bodyPr anchor="ctr" rtlCol="false" tIns="50800" lIns="50800" bIns="50800" rIns="50800"/>
            <a:lstStyle/>
            <a:p>
              <a:pPr algn="ctr">
                <a:lnSpc>
                  <a:spcPts val="4759"/>
                </a:lnSpc>
              </a:pPr>
              <a:r>
                <a:rPr lang="en-US" sz="3399">
                  <a:solidFill>
                    <a:srgbClr val="FFFFFF"/>
                  </a:solidFill>
                  <a:latin typeface="Canva Sans"/>
                </a:rPr>
                <a:t>TOP ‘m’ </a:t>
              </a:r>
            </a:p>
            <a:p>
              <a:pPr algn="ctr">
                <a:lnSpc>
                  <a:spcPts val="4759"/>
                </a:lnSpc>
                <a:spcBef>
                  <a:spcPct val="0"/>
                </a:spcBef>
              </a:pPr>
              <a:r>
                <a:rPr lang="en-US" sz="3399">
                  <a:solidFill>
                    <a:srgbClr val="FFFFFF"/>
                  </a:solidFill>
                  <a:latin typeface="Canva Sans"/>
                </a:rPr>
                <a:t>RESULTS </a:t>
              </a:r>
            </a:p>
          </p:txBody>
        </p:sp>
      </p:grpSp>
      <p:grpSp>
        <p:nvGrpSpPr>
          <p:cNvPr name="Group 11" id="11"/>
          <p:cNvGrpSpPr/>
          <p:nvPr/>
        </p:nvGrpSpPr>
        <p:grpSpPr>
          <a:xfrm rot="0">
            <a:off x="6558994" y="3184507"/>
            <a:ext cx="3545918" cy="1675757"/>
            <a:chOff x="0" y="0"/>
            <a:chExt cx="933904" cy="441352"/>
          </a:xfrm>
        </p:grpSpPr>
        <p:sp>
          <p:nvSpPr>
            <p:cNvPr name="Freeform 12" id="12"/>
            <p:cNvSpPr/>
            <p:nvPr/>
          </p:nvSpPr>
          <p:spPr>
            <a:xfrm flipH="false" flipV="false" rot="0">
              <a:off x="0" y="0"/>
              <a:ext cx="933904" cy="441352"/>
            </a:xfrm>
            <a:custGeom>
              <a:avLst/>
              <a:gdLst/>
              <a:ahLst/>
              <a:cxnLst/>
              <a:rect r="r" b="b" t="t" l="l"/>
              <a:pathLst>
                <a:path h="441352" w="933904">
                  <a:moveTo>
                    <a:pt x="0" y="0"/>
                  </a:moveTo>
                  <a:lnTo>
                    <a:pt x="933904" y="0"/>
                  </a:lnTo>
                  <a:lnTo>
                    <a:pt x="933904" y="441352"/>
                  </a:lnTo>
                  <a:lnTo>
                    <a:pt x="0" y="441352"/>
                  </a:lnTo>
                  <a:close/>
                </a:path>
              </a:pathLst>
            </a:custGeom>
            <a:solidFill>
              <a:srgbClr val="804F3B"/>
            </a:solidFill>
          </p:spPr>
        </p:sp>
        <p:sp>
          <p:nvSpPr>
            <p:cNvPr name="TextBox 13" id="13"/>
            <p:cNvSpPr txBox="true"/>
            <p:nvPr/>
          </p:nvSpPr>
          <p:spPr>
            <a:xfrm>
              <a:off x="0" y="-66675"/>
              <a:ext cx="933904" cy="508027"/>
            </a:xfrm>
            <a:prstGeom prst="rect">
              <a:avLst/>
            </a:prstGeom>
          </p:spPr>
          <p:txBody>
            <a:bodyPr anchor="ctr" rtlCol="false" tIns="50800" lIns="50800" bIns="50800" rIns="50800"/>
            <a:lstStyle/>
            <a:p>
              <a:pPr algn="ctr">
                <a:lnSpc>
                  <a:spcPts val="4759"/>
                </a:lnSpc>
                <a:spcBef>
                  <a:spcPct val="0"/>
                </a:spcBef>
              </a:pPr>
              <a:r>
                <a:rPr lang="en-US" sz="3399">
                  <a:solidFill>
                    <a:srgbClr val="FFFFFF"/>
                  </a:solidFill>
                  <a:latin typeface="Canva Sans"/>
                </a:rPr>
                <a:t>DATA EXTRACTION  </a:t>
              </a:r>
            </a:p>
          </p:txBody>
        </p:sp>
      </p:grpSp>
      <p:sp>
        <p:nvSpPr>
          <p:cNvPr name="AutoShape 14" id="14"/>
          <p:cNvSpPr/>
          <p:nvPr/>
        </p:nvSpPr>
        <p:spPr>
          <a:xfrm>
            <a:off x="4574618" y="4022385"/>
            <a:ext cx="1984376" cy="0"/>
          </a:xfrm>
          <a:prstGeom prst="line">
            <a:avLst/>
          </a:prstGeom>
          <a:ln cap="flat" w="38100">
            <a:solidFill>
              <a:srgbClr val="000000"/>
            </a:solidFill>
            <a:prstDash val="solid"/>
            <a:headEnd type="none" len="sm" w="sm"/>
            <a:tailEnd type="arrow" len="sm" w="med"/>
          </a:ln>
        </p:spPr>
      </p:sp>
      <p:grpSp>
        <p:nvGrpSpPr>
          <p:cNvPr name="Group 15" id="15"/>
          <p:cNvGrpSpPr/>
          <p:nvPr/>
        </p:nvGrpSpPr>
        <p:grpSpPr>
          <a:xfrm rot="0">
            <a:off x="12631825" y="3184507"/>
            <a:ext cx="3545918" cy="1675757"/>
            <a:chOff x="0" y="0"/>
            <a:chExt cx="933904" cy="441352"/>
          </a:xfrm>
        </p:grpSpPr>
        <p:sp>
          <p:nvSpPr>
            <p:cNvPr name="Freeform 16" id="16"/>
            <p:cNvSpPr/>
            <p:nvPr/>
          </p:nvSpPr>
          <p:spPr>
            <a:xfrm flipH="false" flipV="false" rot="0">
              <a:off x="0" y="0"/>
              <a:ext cx="933904" cy="441352"/>
            </a:xfrm>
            <a:custGeom>
              <a:avLst/>
              <a:gdLst/>
              <a:ahLst/>
              <a:cxnLst/>
              <a:rect r="r" b="b" t="t" l="l"/>
              <a:pathLst>
                <a:path h="441352" w="933904">
                  <a:moveTo>
                    <a:pt x="0" y="0"/>
                  </a:moveTo>
                  <a:lnTo>
                    <a:pt x="933904" y="0"/>
                  </a:lnTo>
                  <a:lnTo>
                    <a:pt x="933904" y="441352"/>
                  </a:lnTo>
                  <a:lnTo>
                    <a:pt x="0" y="441352"/>
                  </a:lnTo>
                  <a:close/>
                </a:path>
              </a:pathLst>
            </a:custGeom>
            <a:solidFill>
              <a:srgbClr val="804F3B"/>
            </a:solidFill>
          </p:spPr>
        </p:sp>
        <p:sp>
          <p:nvSpPr>
            <p:cNvPr name="TextBox 17" id="17"/>
            <p:cNvSpPr txBox="true"/>
            <p:nvPr/>
          </p:nvSpPr>
          <p:spPr>
            <a:xfrm>
              <a:off x="0" y="-66675"/>
              <a:ext cx="933904" cy="508027"/>
            </a:xfrm>
            <a:prstGeom prst="rect">
              <a:avLst/>
            </a:prstGeom>
          </p:spPr>
          <p:txBody>
            <a:bodyPr anchor="ctr" rtlCol="false" tIns="50800" lIns="50800" bIns="50800" rIns="50800"/>
            <a:lstStyle/>
            <a:p>
              <a:pPr algn="ctr">
                <a:lnSpc>
                  <a:spcPts val="4759"/>
                </a:lnSpc>
              </a:pPr>
              <a:r>
                <a:rPr lang="en-US" sz="3399">
                  <a:solidFill>
                    <a:srgbClr val="FFFFFF"/>
                  </a:solidFill>
                  <a:latin typeface="Canva Sans"/>
                </a:rPr>
                <a:t>DATA </a:t>
              </a:r>
            </a:p>
            <a:p>
              <a:pPr algn="ctr">
                <a:lnSpc>
                  <a:spcPts val="4759"/>
                </a:lnSpc>
                <a:spcBef>
                  <a:spcPct val="0"/>
                </a:spcBef>
              </a:pPr>
              <a:r>
                <a:rPr lang="en-US" sz="3399">
                  <a:solidFill>
                    <a:srgbClr val="FFFFFF"/>
                  </a:solidFill>
                  <a:latin typeface="Canva Sans"/>
                </a:rPr>
                <a:t>PROCESSING  </a:t>
              </a:r>
            </a:p>
          </p:txBody>
        </p:sp>
      </p:grpSp>
      <p:sp>
        <p:nvSpPr>
          <p:cNvPr name="AutoShape 18" id="18"/>
          <p:cNvSpPr/>
          <p:nvPr/>
        </p:nvSpPr>
        <p:spPr>
          <a:xfrm>
            <a:off x="10104912" y="4022385"/>
            <a:ext cx="2526913" cy="0"/>
          </a:xfrm>
          <a:prstGeom prst="line">
            <a:avLst/>
          </a:prstGeom>
          <a:ln cap="flat" w="38100">
            <a:solidFill>
              <a:srgbClr val="000000"/>
            </a:solidFill>
            <a:prstDash val="solid"/>
            <a:headEnd type="none" len="sm" w="sm"/>
            <a:tailEnd type="arrow" len="sm" w="med"/>
          </a:ln>
        </p:spPr>
      </p:sp>
      <p:sp>
        <p:nvSpPr>
          <p:cNvPr name="TextBox 19" id="19"/>
          <p:cNvSpPr txBox="true"/>
          <p:nvPr/>
        </p:nvSpPr>
        <p:spPr>
          <a:xfrm rot="0">
            <a:off x="0" y="5822289"/>
            <a:ext cx="16390827" cy="1753274"/>
          </a:xfrm>
          <a:prstGeom prst="rect">
            <a:avLst/>
          </a:prstGeom>
        </p:spPr>
        <p:txBody>
          <a:bodyPr anchor="t" rtlCol="false" tIns="0" lIns="0" bIns="0" rIns="0">
            <a:spAutoFit/>
          </a:bodyPr>
          <a:lstStyle/>
          <a:p>
            <a:pPr algn="l" marL="0" indent="0" lvl="0">
              <a:lnSpc>
                <a:spcPts val="4687"/>
              </a:lnSpc>
              <a:spcBef>
                <a:spcPct val="0"/>
              </a:spcBef>
            </a:pPr>
            <a:r>
              <a:rPr lang="en-US" sz="3348">
                <a:solidFill>
                  <a:srgbClr val="000000"/>
                </a:solidFill>
                <a:latin typeface="Canva Sans"/>
              </a:rPr>
              <a:t>Data extraction is performed using web scraping techniques, enabling the retrieval of relevant information from various online sources. Subsequently, the extracted data undergoes processing to meet specific requirements.</a:t>
            </a:r>
          </a:p>
        </p:txBody>
      </p:sp>
      <p:sp>
        <p:nvSpPr>
          <p:cNvPr name="TextBox 20" id="20"/>
          <p:cNvSpPr txBox="true"/>
          <p:nvPr/>
        </p:nvSpPr>
        <p:spPr>
          <a:xfrm rot="0">
            <a:off x="563041" y="7935111"/>
            <a:ext cx="16177743" cy="923290"/>
          </a:xfrm>
          <a:prstGeom prst="rect">
            <a:avLst/>
          </a:prstGeom>
        </p:spPr>
        <p:txBody>
          <a:bodyPr anchor="t" rtlCol="false" tIns="0" lIns="0" bIns="0" rIns="0">
            <a:spAutoFit/>
          </a:bodyPr>
          <a:lstStyle/>
          <a:p>
            <a:pPr algn="ctr">
              <a:lnSpc>
                <a:spcPts val="3920"/>
              </a:lnSpc>
            </a:pPr>
            <a:r>
              <a:rPr lang="en-US" sz="2800">
                <a:solidFill>
                  <a:srgbClr val="000000"/>
                </a:solidFill>
                <a:latin typeface="Canva Sans"/>
              </a:rPr>
              <a:t>An example for data processing is using summarizer.</a:t>
            </a:r>
          </a:p>
          <a:p>
            <a:pPr algn="ctr">
              <a:lnSpc>
                <a:spcPts val="3500"/>
              </a:lnSpc>
            </a:pPr>
            <a:r>
              <a:rPr lang="en-US" sz="2500">
                <a:solidFill>
                  <a:srgbClr val="000000"/>
                </a:solidFill>
                <a:latin typeface="Canva Sans"/>
              </a:rPr>
              <a:t>[in our code the summarizer we use is pretrained ml model]. </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EDE0D4"/>
        </a:solidFill>
      </p:bgPr>
    </p:bg>
    <p:spTree>
      <p:nvGrpSpPr>
        <p:cNvPr id="1" name=""/>
        <p:cNvGrpSpPr/>
        <p:nvPr/>
      </p:nvGrpSpPr>
      <p:grpSpPr>
        <a:xfrm>
          <a:off x="0" y="0"/>
          <a:ext cx="0" cy="0"/>
          <a:chOff x="0" y="0"/>
          <a:chExt cx="0" cy="0"/>
        </a:xfrm>
      </p:grpSpPr>
      <p:grpSp>
        <p:nvGrpSpPr>
          <p:cNvPr name="Group 2" id="2"/>
          <p:cNvGrpSpPr/>
          <p:nvPr/>
        </p:nvGrpSpPr>
        <p:grpSpPr>
          <a:xfrm rot="0">
            <a:off x="16740784" y="0"/>
            <a:ext cx="1547216" cy="10287000"/>
            <a:chOff x="0" y="0"/>
            <a:chExt cx="523379" cy="3479800"/>
          </a:xfrm>
        </p:grpSpPr>
        <p:sp>
          <p:nvSpPr>
            <p:cNvPr name="Freeform 3" id="3"/>
            <p:cNvSpPr/>
            <p:nvPr/>
          </p:nvSpPr>
          <p:spPr>
            <a:xfrm flipH="false" flipV="false" rot="0">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TextBox 4" id="4"/>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8</a:t>
            </a:r>
          </a:p>
        </p:txBody>
      </p:sp>
      <p:sp>
        <p:nvSpPr>
          <p:cNvPr name="TextBox 5" id="5"/>
          <p:cNvSpPr txBox="true"/>
          <p:nvPr/>
        </p:nvSpPr>
        <p:spPr>
          <a:xfrm rot="0">
            <a:off x="369298" y="330870"/>
            <a:ext cx="5590282"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000000"/>
                </a:solidFill>
                <a:latin typeface="Canva Sans Bold"/>
              </a:rPr>
              <a:t>BLOCK DIAGRAM</a:t>
            </a:r>
          </a:p>
        </p:txBody>
      </p:sp>
      <p:sp>
        <p:nvSpPr>
          <p:cNvPr name="TextBox 6" id="6"/>
          <p:cNvSpPr txBox="true"/>
          <p:nvPr/>
        </p:nvSpPr>
        <p:spPr>
          <a:xfrm rot="0">
            <a:off x="1181100" y="9358920"/>
            <a:ext cx="11450725" cy="490855"/>
          </a:xfrm>
          <a:prstGeom prst="rect">
            <a:avLst/>
          </a:prstGeom>
        </p:spPr>
        <p:txBody>
          <a:bodyPr anchor="t" rtlCol="false" tIns="0" lIns="0" bIns="0" rIns="0">
            <a:spAutoFit/>
          </a:bodyPr>
          <a:lstStyle/>
          <a:p>
            <a:pPr algn="l">
              <a:lnSpc>
                <a:spcPts val="3919"/>
              </a:lnSpc>
            </a:pPr>
            <a:r>
              <a:rPr lang="en-US" sz="2799">
                <a:solidFill>
                  <a:srgbClr val="804F3B"/>
                </a:solidFill>
                <a:latin typeface="Raleway"/>
              </a:rPr>
              <a:t>ENHANCING</a:t>
            </a:r>
            <a:r>
              <a:rPr lang="en-US" sz="2799">
                <a:solidFill>
                  <a:srgbClr val="804F3B"/>
                </a:solidFill>
                <a:latin typeface="Raleway"/>
              </a:rPr>
              <a:t> USER EXPERIENCE BY LEVERAGING WEB SCRAPING</a:t>
            </a:r>
          </a:p>
        </p:txBody>
      </p:sp>
      <p:sp>
        <p:nvSpPr>
          <p:cNvPr name="TextBox 7" id="7"/>
          <p:cNvSpPr txBox="true"/>
          <p:nvPr/>
        </p:nvSpPr>
        <p:spPr>
          <a:xfrm rot="0">
            <a:off x="1028700" y="1575417"/>
            <a:ext cx="10314555"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a:rPr>
              <a:t>SAVING DATA AND PROVIDING UNIFIED VIEW</a:t>
            </a:r>
          </a:p>
        </p:txBody>
      </p:sp>
      <p:grpSp>
        <p:nvGrpSpPr>
          <p:cNvPr name="Group 8" id="8"/>
          <p:cNvGrpSpPr/>
          <p:nvPr/>
        </p:nvGrpSpPr>
        <p:grpSpPr>
          <a:xfrm rot="0">
            <a:off x="1028700" y="2948327"/>
            <a:ext cx="3545918" cy="1675757"/>
            <a:chOff x="0" y="0"/>
            <a:chExt cx="933904" cy="441352"/>
          </a:xfrm>
        </p:grpSpPr>
        <p:sp>
          <p:nvSpPr>
            <p:cNvPr name="Freeform 9" id="9"/>
            <p:cNvSpPr/>
            <p:nvPr/>
          </p:nvSpPr>
          <p:spPr>
            <a:xfrm flipH="false" flipV="false" rot="0">
              <a:off x="0" y="0"/>
              <a:ext cx="933904" cy="441352"/>
            </a:xfrm>
            <a:custGeom>
              <a:avLst/>
              <a:gdLst/>
              <a:ahLst/>
              <a:cxnLst/>
              <a:rect r="r" b="b" t="t" l="l"/>
              <a:pathLst>
                <a:path h="441352" w="933904">
                  <a:moveTo>
                    <a:pt x="0" y="0"/>
                  </a:moveTo>
                  <a:lnTo>
                    <a:pt x="933904" y="0"/>
                  </a:lnTo>
                  <a:lnTo>
                    <a:pt x="933904" y="441352"/>
                  </a:lnTo>
                  <a:lnTo>
                    <a:pt x="0" y="441352"/>
                  </a:lnTo>
                  <a:close/>
                </a:path>
              </a:pathLst>
            </a:custGeom>
            <a:solidFill>
              <a:srgbClr val="804F3B"/>
            </a:solidFill>
          </p:spPr>
        </p:sp>
        <p:sp>
          <p:nvSpPr>
            <p:cNvPr name="TextBox 10" id="10"/>
            <p:cNvSpPr txBox="true"/>
            <p:nvPr/>
          </p:nvSpPr>
          <p:spPr>
            <a:xfrm>
              <a:off x="0" y="-66675"/>
              <a:ext cx="933904" cy="508027"/>
            </a:xfrm>
            <a:prstGeom prst="rect">
              <a:avLst/>
            </a:prstGeom>
          </p:spPr>
          <p:txBody>
            <a:bodyPr anchor="ctr" rtlCol="false" tIns="50800" lIns="50800" bIns="50800" rIns="50800"/>
            <a:lstStyle/>
            <a:p>
              <a:pPr algn="ctr">
                <a:lnSpc>
                  <a:spcPts val="4759"/>
                </a:lnSpc>
              </a:pPr>
              <a:r>
                <a:rPr lang="en-US" sz="3399">
                  <a:solidFill>
                    <a:srgbClr val="FFFFFF"/>
                  </a:solidFill>
                  <a:latin typeface="Canva Sans"/>
                </a:rPr>
                <a:t>DATA </a:t>
              </a:r>
            </a:p>
            <a:p>
              <a:pPr algn="ctr">
                <a:lnSpc>
                  <a:spcPts val="4759"/>
                </a:lnSpc>
                <a:spcBef>
                  <a:spcPct val="0"/>
                </a:spcBef>
              </a:pPr>
              <a:r>
                <a:rPr lang="en-US" sz="3399">
                  <a:solidFill>
                    <a:srgbClr val="FFFFFF"/>
                  </a:solidFill>
                  <a:latin typeface="Canva Sans"/>
                </a:rPr>
                <a:t>PROCESSING  </a:t>
              </a:r>
            </a:p>
          </p:txBody>
        </p:sp>
      </p:grpSp>
      <p:grpSp>
        <p:nvGrpSpPr>
          <p:cNvPr name="Group 11" id="11"/>
          <p:cNvGrpSpPr/>
          <p:nvPr/>
        </p:nvGrpSpPr>
        <p:grpSpPr>
          <a:xfrm rot="0">
            <a:off x="6906463" y="2948327"/>
            <a:ext cx="3545918" cy="1675757"/>
            <a:chOff x="0" y="0"/>
            <a:chExt cx="933904" cy="441352"/>
          </a:xfrm>
        </p:grpSpPr>
        <p:sp>
          <p:nvSpPr>
            <p:cNvPr name="Freeform 12" id="12"/>
            <p:cNvSpPr/>
            <p:nvPr/>
          </p:nvSpPr>
          <p:spPr>
            <a:xfrm flipH="false" flipV="false" rot="0">
              <a:off x="0" y="0"/>
              <a:ext cx="933904" cy="441352"/>
            </a:xfrm>
            <a:custGeom>
              <a:avLst/>
              <a:gdLst/>
              <a:ahLst/>
              <a:cxnLst/>
              <a:rect r="r" b="b" t="t" l="l"/>
              <a:pathLst>
                <a:path h="441352" w="933904">
                  <a:moveTo>
                    <a:pt x="0" y="0"/>
                  </a:moveTo>
                  <a:lnTo>
                    <a:pt x="933904" y="0"/>
                  </a:lnTo>
                  <a:lnTo>
                    <a:pt x="933904" y="441352"/>
                  </a:lnTo>
                  <a:lnTo>
                    <a:pt x="0" y="441352"/>
                  </a:lnTo>
                  <a:close/>
                </a:path>
              </a:pathLst>
            </a:custGeom>
            <a:solidFill>
              <a:srgbClr val="804F3B"/>
            </a:solidFill>
          </p:spPr>
        </p:sp>
        <p:sp>
          <p:nvSpPr>
            <p:cNvPr name="TextBox 13" id="13"/>
            <p:cNvSpPr txBox="true"/>
            <p:nvPr/>
          </p:nvSpPr>
          <p:spPr>
            <a:xfrm>
              <a:off x="0" y="-66675"/>
              <a:ext cx="933904" cy="508027"/>
            </a:xfrm>
            <a:prstGeom prst="rect">
              <a:avLst/>
            </a:prstGeom>
          </p:spPr>
          <p:txBody>
            <a:bodyPr anchor="ctr" rtlCol="false" tIns="50800" lIns="50800" bIns="50800" rIns="50800"/>
            <a:lstStyle/>
            <a:p>
              <a:pPr algn="ctr">
                <a:lnSpc>
                  <a:spcPts val="4759"/>
                </a:lnSpc>
                <a:spcBef>
                  <a:spcPct val="0"/>
                </a:spcBef>
              </a:pPr>
              <a:r>
                <a:rPr lang="en-US" sz="3399">
                  <a:solidFill>
                    <a:srgbClr val="FFFFFF"/>
                  </a:solidFill>
                  <a:latin typeface="Canva Sans"/>
                </a:rPr>
                <a:t>SAVING DATA</a:t>
              </a:r>
            </a:p>
          </p:txBody>
        </p:sp>
      </p:grpSp>
      <p:grpSp>
        <p:nvGrpSpPr>
          <p:cNvPr name="Group 14" id="14"/>
          <p:cNvGrpSpPr/>
          <p:nvPr/>
        </p:nvGrpSpPr>
        <p:grpSpPr>
          <a:xfrm rot="0">
            <a:off x="12786006" y="2948327"/>
            <a:ext cx="3545918" cy="1675757"/>
            <a:chOff x="0" y="0"/>
            <a:chExt cx="933904" cy="441352"/>
          </a:xfrm>
        </p:grpSpPr>
        <p:sp>
          <p:nvSpPr>
            <p:cNvPr name="Freeform 15" id="15"/>
            <p:cNvSpPr/>
            <p:nvPr/>
          </p:nvSpPr>
          <p:spPr>
            <a:xfrm flipH="false" flipV="false" rot="0">
              <a:off x="0" y="0"/>
              <a:ext cx="933904" cy="441352"/>
            </a:xfrm>
            <a:custGeom>
              <a:avLst/>
              <a:gdLst/>
              <a:ahLst/>
              <a:cxnLst/>
              <a:rect r="r" b="b" t="t" l="l"/>
              <a:pathLst>
                <a:path h="441352" w="933904">
                  <a:moveTo>
                    <a:pt x="0" y="0"/>
                  </a:moveTo>
                  <a:lnTo>
                    <a:pt x="933904" y="0"/>
                  </a:lnTo>
                  <a:lnTo>
                    <a:pt x="933904" y="441352"/>
                  </a:lnTo>
                  <a:lnTo>
                    <a:pt x="0" y="441352"/>
                  </a:lnTo>
                  <a:close/>
                </a:path>
              </a:pathLst>
            </a:custGeom>
            <a:solidFill>
              <a:srgbClr val="804F3B"/>
            </a:solidFill>
          </p:spPr>
        </p:sp>
        <p:sp>
          <p:nvSpPr>
            <p:cNvPr name="TextBox 16" id="16"/>
            <p:cNvSpPr txBox="true"/>
            <p:nvPr/>
          </p:nvSpPr>
          <p:spPr>
            <a:xfrm>
              <a:off x="0" y="-66675"/>
              <a:ext cx="933904" cy="508027"/>
            </a:xfrm>
            <a:prstGeom prst="rect">
              <a:avLst/>
            </a:prstGeom>
          </p:spPr>
          <p:txBody>
            <a:bodyPr anchor="ctr" rtlCol="false" tIns="50800" lIns="50800" bIns="50800" rIns="50800"/>
            <a:lstStyle/>
            <a:p>
              <a:pPr algn="ctr">
                <a:lnSpc>
                  <a:spcPts val="4759"/>
                </a:lnSpc>
              </a:pPr>
              <a:r>
                <a:rPr lang="en-US" sz="3399">
                  <a:solidFill>
                    <a:srgbClr val="FFFFFF"/>
                  </a:solidFill>
                  <a:latin typeface="Canva Sans"/>
                </a:rPr>
                <a:t>PROVIDING</a:t>
              </a:r>
            </a:p>
            <a:p>
              <a:pPr algn="ctr">
                <a:lnSpc>
                  <a:spcPts val="4759"/>
                </a:lnSpc>
                <a:spcBef>
                  <a:spcPct val="0"/>
                </a:spcBef>
              </a:pPr>
              <a:r>
                <a:rPr lang="en-US" sz="3399">
                  <a:solidFill>
                    <a:srgbClr val="FFFFFF"/>
                  </a:solidFill>
                  <a:latin typeface="Canva Sans"/>
                </a:rPr>
                <a:t>UNIFIED VIEW</a:t>
              </a:r>
            </a:p>
          </p:txBody>
        </p:sp>
      </p:grpSp>
      <p:sp>
        <p:nvSpPr>
          <p:cNvPr name="AutoShape 17" id="17"/>
          <p:cNvSpPr/>
          <p:nvPr/>
        </p:nvSpPr>
        <p:spPr>
          <a:xfrm>
            <a:off x="4574618" y="3786205"/>
            <a:ext cx="2331845" cy="0"/>
          </a:xfrm>
          <a:prstGeom prst="line">
            <a:avLst/>
          </a:prstGeom>
          <a:ln cap="flat" w="38100">
            <a:solidFill>
              <a:srgbClr val="000000"/>
            </a:solidFill>
            <a:prstDash val="solid"/>
            <a:headEnd type="none" len="sm" w="sm"/>
            <a:tailEnd type="triangle" len="med" w="lg"/>
          </a:ln>
        </p:spPr>
      </p:sp>
      <p:sp>
        <p:nvSpPr>
          <p:cNvPr name="AutoShape 18" id="18"/>
          <p:cNvSpPr/>
          <p:nvPr/>
        </p:nvSpPr>
        <p:spPr>
          <a:xfrm>
            <a:off x="10452381" y="3786205"/>
            <a:ext cx="2333625" cy="0"/>
          </a:xfrm>
          <a:prstGeom prst="line">
            <a:avLst/>
          </a:prstGeom>
          <a:ln cap="flat" w="38100">
            <a:solidFill>
              <a:srgbClr val="000000"/>
            </a:solidFill>
            <a:prstDash val="solid"/>
            <a:headEnd type="none" len="sm" w="sm"/>
            <a:tailEnd type="triangle" len="med" w="lg"/>
          </a:ln>
        </p:spPr>
      </p:sp>
      <p:sp>
        <p:nvSpPr>
          <p:cNvPr name="TextBox 19" id="19"/>
          <p:cNvSpPr txBox="true"/>
          <p:nvPr/>
        </p:nvSpPr>
        <p:spPr>
          <a:xfrm rot="0">
            <a:off x="708739" y="5347983"/>
            <a:ext cx="15303224" cy="178054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a:rPr>
              <a:t>Saving data can involve either inserting it into a database for structured storage and retrieval, or saving it into a CSV or TXT file for easy access and analysis .</a:t>
            </a:r>
          </a:p>
        </p:txBody>
      </p:sp>
      <p:sp>
        <p:nvSpPr>
          <p:cNvPr name="TextBox 20" id="20"/>
          <p:cNvSpPr txBox="true"/>
          <p:nvPr/>
        </p:nvSpPr>
        <p:spPr>
          <a:xfrm rot="0">
            <a:off x="708739" y="7581265"/>
            <a:ext cx="15303224" cy="1144905"/>
          </a:xfrm>
          <a:prstGeom prst="rect">
            <a:avLst/>
          </a:prstGeom>
        </p:spPr>
        <p:txBody>
          <a:bodyPr anchor="t" rtlCol="false" tIns="0" lIns="0" bIns="0" rIns="0">
            <a:spAutoFit/>
          </a:bodyPr>
          <a:lstStyle/>
          <a:p>
            <a:pPr algn="ctr" marL="0" indent="0" lvl="0">
              <a:lnSpc>
                <a:spcPts val="4620"/>
              </a:lnSpc>
              <a:spcBef>
                <a:spcPct val="0"/>
              </a:spcBef>
            </a:pPr>
            <a:r>
              <a:rPr lang="en-US" sz="3300">
                <a:solidFill>
                  <a:srgbClr val="000000"/>
                </a:solidFill>
                <a:latin typeface="Canva Sans"/>
              </a:rPr>
              <a:t>Providing a unified view involves presenting the saved data within a web application.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sp>
        <p:nvSpPr>
          <p:cNvPr name="Freeform 2" id="2"/>
          <p:cNvSpPr/>
          <p:nvPr/>
        </p:nvSpPr>
        <p:spPr>
          <a:xfrm flipH="false" flipV="false" rot="0">
            <a:off x="1834966" y="1882977"/>
            <a:ext cx="15062197" cy="6521045"/>
          </a:xfrm>
          <a:custGeom>
            <a:avLst/>
            <a:gdLst/>
            <a:ahLst/>
            <a:cxnLst/>
            <a:rect r="r" b="b" t="t" l="l"/>
            <a:pathLst>
              <a:path h="6521045" w="15062197">
                <a:moveTo>
                  <a:pt x="0" y="0"/>
                </a:moveTo>
                <a:lnTo>
                  <a:pt x="15062196" y="0"/>
                </a:lnTo>
                <a:lnTo>
                  <a:pt x="15062196" y="6521046"/>
                </a:lnTo>
                <a:lnTo>
                  <a:pt x="0" y="6521046"/>
                </a:lnTo>
                <a:lnTo>
                  <a:pt x="0" y="0"/>
                </a:lnTo>
                <a:close/>
              </a:path>
            </a:pathLst>
          </a:custGeom>
          <a:blipFill>
            <a:blip r:embed="rId2"/>
            <a:stretch>
              <a:fillRect l="0" t="0" r="0" b="0"/>
            </a:stretch>
          </a:blipFill>
        </p:spPr>
      </p:sp>
      <p:sp>
        <p:nvSpPr>
          <p:cNvPr name="TextBox 3" id="3"/>
          <p:cNvSpPr txBox="true"/>
          <p:nvPr/>
        </p:nvSpPr>
        <p:spPr>
          <a:xfrm rot="0">
            <a:off x="1028700" y="9206520"/>
            <a:ext cx="11450725" cy="490855"/>
          </a:xfrm>
          <a:prstGeom prst="rect">
            <a:avLst/>
          </a:prstGeom>
        </p:spPr>
        <p:txBody>
          <a:bodyPr anchor="t" rtlCol="false" tIns="0" lIns="0" bIns="0" rIns="0">
            <a:spAutoFit/>
          </a:bodyPr>
          <a:lstStyle/>
          <a:p>
            <a:pPr algn="l">
              <a:lnSpc>
                <a:spcPts val="3919"/>
              </a:lnSpc>
            </a:pPr>
            <a:r>
              <a:rPr lang="en-US" sz="2799">
                <a:solidFill>
                  <a:srgbClr val="804F3B"/>
                </a:solidFill>
                <a:latin typeface="Raleway"/>
              </a:rPr>
              <a:t>ENHANCING</a:t>
            </a:r>
            <a:r>
              <a:rPr lang="en-US" sz="2799">
                <a:solidFill>
                  <a:srgbClr val="804F3B"/>
                </a:solidFill>
                <a:latin typeface="Raleway"/>
              </a:rPr>
              <a:t> USER EXPERIENCE BY LEVERAGING WEB SCRAPING</a:t>
            </a:r>
          </a:p>
        </p:txBody>
      </p:sp>
      <p:sp>
        <p:nvSpPr>
          <p:cNvPr name="TextBox 4" id="4"/>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9</a:t>
            </a:r>
          </a:p>
        </p:txBody>
      </p:sp>
      <p:sp>
        <p:nvSpPr>
          <p:cNvPr name="TextBox 5" id="5"/>
          <p:cNvSpPr txBox="true"/>
          <p:nvPr/>
        </p:nvSpPr>
        <p:spPr>
          <a:xfrm rot="0">
            <a:off x="3312076" y="483270"/>
            <a:ext cx="9525" cy="887095"/>
          </a:xfrm>
          <a:prstGeom prst="rect">
            <a:avLst/>
          </a:prstGeom>
        </p:spPr>
        <p:txBody>
          <a:bodyPr anchor="t" rtlCol="false" tIns="0" lIns="0" bIns="0" rIns="0">
            <a:spAutoFit/>
          </a:bodyPr>
          <a:lstStyle/>
          <a:p>
            <a:pPr algn="ctr" marL="0" indent="0" lvl="0">
              <a:lnSpc>
                <a:spcPts val="7279"/>
              </a:lnSpc>
              <a:spcBef>
                <a:spcPct val="0"/>
              </a:spcBef>
            </a:pPr>
          </a:p>
        </p:txBody>
      </p:sp>
      <p:sp>
        <p:nvSpPr>
          <p:cNvPr name="TextBox 6" id="6"/>
          <p:cNvSpPr txBox="true"/>
          <p:nvPr/>
        </p:nvSpPr>
        <p:spPr>
          <a:xfrm rot="0">
            <a:off x="-154307" y="141605"/>
            <a:ext cx="9144000"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000000"/>
                </a:solidFill>
                <a:latin typeface="Canva Sans Bold"/>
              </a:rPr>
              <a:t>SYSTEM ARCHITECTURE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DAF-5Ddze18</dc:identifier>
  <dcterms:modified xsi:type="dcterms:W3CDTF">2011-08-01T06:04:30Z</dcterms:modified>
  <cp:revision>1</cp:revision>
  <dc:title>Brown Monochrome Simple Minimalist Presentation Template</dc:title>
</cp:coreProperties>
</file>